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80" r:id="rId1"/>
  </p:sldMasterIdLst>
  <p:notesMasterIdLst>
    <p:notesMasterId r:id="rId27"/>
  </p:notesMasterIdLst>
  <p:sldIdLst>
    <p:sldId id="316" r:id="rId2"/>
    <p:sldId id="321" r:id="rId3"/>
    <p:sldId id="324" r:id="rId4"/>
    <p:sldId id="323" r:id="rId5"/>
    <p:sldId id="326" r:id="rId6"/>
    <p:sldId id="345" r:id="rId7"/>
    <p:sldId id="325" r:id="rId8"/>
    <p:sldId id="327" r:id="rId9"/>
    <p:sldId id="346" r:id="rId10"/>
    <p:sldId id="328" r:id="rId11"/>
    <p:sldId id="318" r:id="rId12"/>
    <p:sldId id="350" r:id="rId13"/>
    <p:sldId id="336" r:id="rId14"/>
    <p:sldId id="329" r:id="rId15"/>
    <p:sldId id="337" r:id="rId16"/>
    <p:sldId id="352" r:id="rId17"/>
    <p:sldId id="347" r:id="rId18"/>
    <p:sldId id="349" r:id="rId19"/>
    <p:sldId id="334" r:id="rId20"/>
    <p:sldId id="330" r:id="rId21"/>
    <p:sldId id="335" r:id="rId22"/>
    <p:sldId id="348" r:id="rId23"/>
    <p:sldId id="338" r:id="rId24"/>
    <p:sldId id="351" r:id="rId25"/>
    <p:sldId id="319"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7675C7EA-68BF-474D-B35C-F0AF160BB9BE}">
          <p14:sldIdLst>
            <p14:sldId id="316"/>
          </p14:sldIdLst>
        </p14:section>
        <p14:section name="研究背景及意义" id="{93ACBDBB-D6BF-44EB-B0A8-44FB3DB0901E}">
          <p14:sldIdLst>
            <p14:sldId id="321"/>
            <p14:sldId id="324"/>
            <p14:sldId id="323"/>
            <p14:sldId id="326"/>
          </p14:sldIdLst>
        </p14:section>
        <p14:section name="蓄水池采样算法" id="{55078B90-2FA4-4810-A44C-EBCBF830C761}">
          <p14:sldIdLst>
            <p14:sldId id="345"/>
            <p14:sldId id="325"/>
            <p14:sldId id="327"/>
          </p14:sldIdLst>
        </p14:section>
        <p14:section name="代码构建及分析" id="{EC16BF9F-9CB5-41B2-AFB2-1168CACB9566}">
          <p14:sldIdLst>
            <p14:sldId id="346"/>
            <p14:sldId id="328"/>
            <p14:sldId id="318"/>
            <p14:sldId id="350"/>
            <p14:sldId id="336"/>
            <p14:sldId id="329"/>
            <p14:sldId id="337"/>
            <p14:sldId id="352"/>
          </p14:sldIdLst>
        </p14:section>
        <p14:section name="实证分析" id="{BDCBB12B-D499-4AC0-AFC6-E968D6F579C2}">
          <p14:sldIdLst>
            <p14:sldId id="347"/>
            <p14:sldId id="349"/>
            <p14:sldId id="334"/>
            <p14:sldId id="330"/>
            <p14:sldId id="335"/>
          </p14:sldIdLst>
        </p14:section>
        <p14:section name="结论与展望" id="{E666C7B3-D6C5-44B3-B9F5-CE1C806ECAD7}">
          <p14:sldIdLst>
            <p14:sldId id="348"/>
            <p14:sldId id="338"/>
            <p14:sldId id="351"/>
            <p14:sldId id="319"/>
          </p14:sldIdLst>
        </p14:section>
      </p14:sectionLst>
    </p:ext>
    <p:ext uri="{EFAFB233-063F-42B5-8137-9DF3F51BA10A}">
      <p15:sldGuideLst xmlns:p15="http://schemas.microsoft.com/office/powerpoint/2012/main">
        <p15:guide id="1" orient="horz" pos="2115" userDrawn="1">
          <p15:clr>
            <a:srgbClr val="A4A3A4"/>
          </p15:clr>
        </p15:guide>
        <p15:guide id="2" pos="18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6FB4"/>
    <a:srgbClr val="5B9BD5"/>
    <a:srgbClr val="0079BF"/>
    <a:srgbClr val="0076B8"/>
    <a:srgbClr val="FFC91D"/>
    <a:srgbClr val="F3F3F3"/>
    <a:srgbClr val="3787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78" autoAdjust="0"/>
    <p:restoredTop sz="76351" autoAdjust="0"/>
  </p:normalViewPr>
  <p:slideViewPr>
    <p:cSldViewPr snapToGrid="0" showGuides="1">
      <p:cViewPr varScale="1">
        <p:scale>
          <a:sx n="69" d="100"/>
          <a:sy n="69" d="100"/>
        </p:scale>
        <p:origin x="1046" y="72"/>
      </p:cViewPr>
      <p:guideLst>
        <p:guide orient="horz" pos="2115"/>
        <p:guide pos="189"/>
      </p:guideLst>
    </p:cSldViewPr>
  </p:slideViewPr>
  <p:outlineViewPr>
    <p:cViewPr>
      <p:scale>
        <a:sx n="33" d="100"/>
        <a:sy n="33" d="100"/>
      </p:scale>
      <p:origin x="0" y="-3822"/>
    </p:cViewPr>
  </p:outlin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E:\MyDoc\&#27605;&#19994;&#35774;&#35745;\&#35770;&#25991;&#20889;&#20316;\New%20Microsoft%20Excel%20Workshee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E:\MyDoc\&#27605;&#19994;&#35774;&#35745;\&#35770;&#25991;&#20889;&#20316;\New%20Microsoft%20Excel%20Worksheet.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Sheet2!$A$2</c:f>
              <c:strCache>
                <c:ptCount val="1"/>
                <c:pt idx="0">
                  <c:v>Rust</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Sheet2!$B$1:$F$1</c:f>
              <c:numCache>
                <c:formatCode>General</c:formatCode>
                <c:ptCount val="5"/>
                <c:pt idx="0">
                  <c:v>0</c:v>
                </c:pt>
                <c:pt idx="1">
                  <c:v>25</c:v>
                </c:pt>
                <c:pt idx="2">
                  <c:v>50</c:v>
                </c:pt>
                <c:pt idx="3">
                  <c:v>75</c:v>
                </c:pt>
                <c:pt idx="4">
                  <c:v>100</c:v>
                </c:pt>
              </c:numCache>
            </c:numRef>
          </c:cat>
          <c:val>
            <c:numRef>
              <c:f>Sheet2!$B$2:$F$2</c:f>
              <c:numCache>
                <c:formatCode>General</c:formatCode>
                <c:ptCount val="5"/>
                <c:pt idx="0">
                  <c:v>265.70999999999998</c:v>
                </c:pt>
                <c:pt idx="1">
                  <c:v>268.02</c:v>
                </c:pt>
                <c:pt idx="2">
                  <c:v>279.05</c:v>
                </c:pt>
                <c:pt idx="3">
                  <c:v>294.61</c:v>
                </c:pt>
                <c:pt idx="4">
                  <c:v>312.32</c:v>
                </c:pt>
              </c:numCache>
            </c:numRef>
          </c:val>
          <c:extLst>
            <c:ext xmlns:c16="http://schemas.microsoft.com/office/drawing/2014/chart" uri="{C3380CC4-5D6E-409C-BE32-E72D297353CC}">
              <c16:uniqueId val="{00000000-C949-4C06-97D7-95E2816577FD}"/>
            </c:ext>
          </c:extLst>
        </c:ser>
        <c:ser>
          <c:idx val="1"/>
          <c:order val="1"/>
          <c:tx>
            <c:strRef>
              <c:f>Sheet2!$A$3</c:f>
              <c:strCache>
                <c:ptCount val="1"/>
                <c:pt idx="0">
                  <c:v>Java</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Sheet2!$B$1:$F$1</c:f>
              <c:numCache>
                <c:formatCode>General</c:formatCode>
                <c:ptCount val="5"/>
                <c:pt idx="0">
                  <c:v>0</c:v>
                </c:pt>
                <c:pt idx="1">
                  <c:v>25</c:v>
                </c:pt>
                <c:pt idx="2">
                  <c:v>50</c:v>
                </c:pt>
                <c:pt idx="3">
                  <c:v>75</c:v>
                </c:pt>
                <c:pt idx="4">
                  <c:v>100</c:v>
                </c:pt>
              </c:numCache>
            </c:numRef>
          </c:cat>
          <c:val>
            <c:numRef>
              <c:f>Sheet2!$B$3:$F$3</c:f>
              <c:numCache>
                <c:formatCode>General</c:formatCode>
                <c:ptCount val="5"/>
                <c:pt idx="0">
                  <c:v>354.58</c:v>
                </c:pt>
                <c:pt idx="1">
                  <c:v>352.7</c:v>
                </c:pt>
                <c:pt idx="2">
                  <c:v>349.31</c:v>
                </c:pt>
                <c:pt idx="3">
                  <c:v>368.38</c:v>
                </c:pt>
                <c:pt idx="4">
                  <c:v>426.19</c:v>
                </c:pt>
              </c:numCache>
            </c:numRef>
          </c:val>
          <c:extLst>
            <c:ext xmlns:c16="http://schemas.microsoft.com/office/drawing/2014/chart" uri="{C3380CC4-5D6E-409C-BE32-E72D297353CC}">
              <c16:uniqueId val="{00000001-C949-4C06-97D7-95E2816577FD}"/>
            </c:ext>
          </c:extLst>
        </c:ser>
        <c:dLbls>
          <c:dLblPos val="outEnd"/>
          <c:showLegendKey val="0"/>
          <c:showVal val="1"/>
          <c:showCatName val="0"/>
          <c:showSerName val="0"/>
          <c:showPercent val="0"/>
          <c:showBubbleSize val="0"/>
        </c:dLbls>
        <c:gapWidth val="219"/>
        <c:overlap val="-27"/>
        <c:axId val="1066001231"/>
        <c:axId val="1065996655"/>
      </c:barChart>
      <c:catAx>
        <c:axId val="1066001231"/>
        <c:scaling>
          <c:orientation val="minMax"/>
        </c:scaling>
        <c:delete val="0"/>
        <c:axPos val="b"/>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zh-CN"/>
                  <a:t>收集取样结果并合并的次数（次）</a:t>
                </a:r>
                <a:endParaRPr lang="zh-SG"/>
              </a:p>
            </c:rich>
          </c:tx>
          <c:layout>
            <c:manualLayout>
              <c:xMode val="edge"/>
              <c:yMode val="edge"/>
              <c:x val="0.34612912733542173"/>
              <c:y val="0.84632663738931846"/>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crossAx val="1065996655"/>
        <c:crosses val="autoZero"/>
        <c:auto val="1"/>
        <c:lblAlgn val="ctr"/>
        <c:lblOffset val="100"/>
        <c:noMultiLvlLbl val="0"/>
      </c:catAx>
      <c:valAx>
        <c:axId val="106599665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vert="eaVert" wrap="square" anchor="ctr" anchorCtr="1"/>
              <a:lstStyle/>
              <a:p>
                <a:pPr>
                  <a:defRPr sz="1200" b="0" i="0" u="none" strike="noStrike" kern="1200" baseline="0">
                    <a:solidFill>
                      <a:schemeClr val="tx1">
                        <a:lumMod val="65000"/>
                        <a:lumOff val="35000"/>
                      </a:schemeClr>
                    </a:solidFill>
                    <a:latin typeface="+mn-lt"/>
                    <a:ea typeface="+mn-ea"/>
                    <a:cs typeface="+mn-cs"/>
                  </a:defRPr>
                </a:pPr>
                <a:r>
                  <a:rPr lang="zh-CN"/>
                  <a:t>使用时间（毫秒）</a:t>
                </a:r>
                <a:endParaRPr lang="zh-SG"/>
              </a:p>
            </c:rich>
          </c:tx>
          <c:overlay val="0"/>
          <c:spPr>
            <a:noFill/>
            <a:ln>
              <a:noFill/>
            </a:ln>
            <a:effectLst/>
          </c:spPr>
          <c:txPr>
            <a:bodyPr rot="0" spcFirstLastPara="1" vertOverflow="ellipsis" vert="eaVert"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zh-CN"/>
          </a:p>
        </c:txPr>
        <c:crossAx val="106600123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sz="1200"/>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600" b="0" i="0" u="none" strike="noStrike" kern="1200" baseline="0">
                    <a:solidFill>
                      <a:schemeClr val="tx1">
                        <a:lumMod val="75000"/>
                        <a:lumOff val="25000"/>
                      </a:schemeClr>
                    </a:solidFill>
                    <a:latin typeface="+mn-lt"/>
                    <a:ea typeface="+mn-ea"/>
                    <a:cs typeface="+mn-cs"/>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Sheet1!$B$1:$J$1</c:f>
              <c:numCache>
                <c:formatCode>General</c:formatCode>
                <c:ptCount val="9"/>
                <c:pt idx="0">
                  <c:v>2</c:v>
                </c:pt>
                <c:pt idx="1">
                  <c:v>4</c:v>
                </c:pt>
                <c:pt idx="2">
                  <c:v>6</c:v>
                </c:pt>
                <c:pt idx="3">
                  <c:v>8</c:v>
                </c:pt>
                <c:pt idx="4">
                  <c:v>12</c:v>
                </c:pt>
                <c:pt idx="5">
                  <c:v>16</c:v>
                </c:pt>
                <c:pt idx="6">
                  <c:v>24</c:v>
                </c:pt>
                <c:pt idx="7">
                  <c:v>32</c:v>
                </c:pt>
                <c:pt idx="8">
                  <c:v>48</c:v>
                </c:pt>
              </c:numCache>
            </c:numRef>
          </c:cat>
          <c:val>
            <c:numRef>
              <c:f>Sheet1!$B$12:$J$12</c:f>
              <c:numCache>
                <c:formatCode>0.00%</c:formatCode>
                <c:ptCount val="9"/>
                <c:pt idx="0">
                  <c:v>2.0942408376963373E-2</c:v>
                </c:pt>
                <c:pt idx="1">
                  <c:v>0.30412371134020622</c:v>
                </c:pt>
                <c:pt idx="2">
                  <c:v>0.65656565656565657</c:v>
                </c:pt>
                <c:pt idx="3">
                  <c:v>0.95734597156398094</c:v>
                </c:pt>
                <c:pt idx="4">
                  <c:v>1.2348178137651824</c:v>
                </c:pt>
                <c:pt idx="5">
                  <c:v>1.2566037735849056</c:v>
                </c:pt>
                <c:pt idx="6">
                  <c:v>1.3639575971731448</c:v>
                </c:pt>
                <c:pt idx="7">
                  <c:v>0.59345794392523366</c:v>
                </c:pt>
                <c:pt idx="8">
                  <c:v>0.24440894568690097</c:v>
                </c:pt>
              </c:numCache>
            </c:numRef>
          </c:val>
          <c:extLst>
            <c:ext xmlns:c16="http://schemas.microsoft.com/office/drawing/2014/chart" uri="{C3380CC4-5D6E-409C-BE32-E72D297353CC}">
              <c16:uniqueId val="{00000000-6AAE-444E-8BEE-3F4C27E7D43A}"/>
            </c:ext>
          </c:extLst>
        </c:ser>
        <c:dLbls>
          <c:dLblPos val="outEnd"/>
          <c:showLegendKey val="0"/>
          <c:showVal val="1"/>
          <c:showCatName val="0"/>
          <c:showSerName val="0"/>
          <c:showPercent val="0"/>
          <c:showBubbleSize val="0"/>
        </c:dLbls>
        <c:gapWidth val="219"/>
        <c:overlap val="-27"/>
        <c:axId val="352587456"/>
        <c:axId val="352588288"/>
      </c:barChart>
      <c:catAx>
        <c:axId val="352587456"/>
        <c:scaling>
          <c:orientation val="minMax"/>
        </c:scaling>
        <c:delete val="0"/>
        <c:axPos val="b"/>
        <c:title>
          <c:tx>
            <c:rich>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r>
                  <a:rPr lang="zh-CN" altLang="en-US" dirty="0"/>
                  <a:t>取样</a:t>
                </a:r>
                <a:r>
                  <a:rPr lang="zh-CN" dirty="0"/>
                  <a:t>线程个数（个）</a:t>
                </a:r>
                <a:endParaRPr lang="zh-SG" dirty="0"/>
              </a:p>
            </c:rich>
          </c:tx>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CN"/>
          </a:p>
        </c:txPr>
        <c:crossAx val="352588288"/>
        <c:crosses val="autoZero"/>
        <c:auto val="1"/>
        <c:lblAlgn val="ctr"/>
        <c:lblOffset val="100"/>
        <c:noMultiLvlLbl val="0"/>
      </c:catAx>
      <c:valAx>
        <c:axId val="3525882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vert="eaVert" wrap="square" anchor="ctr" anchorCtr="1"/>
              <a:lstStyle/>
              <a:p>
                <a:pPr>
                  <a:defRPr sz="1600" b="0" i="0" u="none" strike="noStrike" kern="1200" baseline="0">
                    <a:solidFill>
                      <a:schemeClr val="tx1">
                        <a:lumMod val="65000"/>
                        <a:lumOff val="35000"/>
                      </a:schemeClr>
                    </a:solidFill>
                    <a:latin typeface="+mn-lt"/>
                    <a:ea typeface="+mn-ea"/>
                    <a:cs typeface="+mn-cs"/>
                  </a:defRPr>
                </a:pPr>
                <a:r>
                  <a:rPr lang="zh-CN"/>
                  <a:t>发生波动时增加的时间（百分比）</a:t>
                </a:r>
                <a:endParaRPr lang="zh-SG"/>
              </a:p>
            </c:rich>
          </c:tx>
          <c:overlay val="0"/>
          <c:spPr>
            <a:noFill/>
            <a:ln>
              <a:noFill/>
            </a:ln>
            <a:effectLst/>
          </c:spPr>
          <c:txPr>
            <a:bodyPr rot="0" spcFirstLastPara="1" vertOverflow="ellipsis" vert="eaVert"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CN"/>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zh-CN"/>
          </a:p>
        </c:txPr>
        <c:crossAx val="352587456"/>
        <c:crosses val="autoZero"/>
        <c:crossBetween val="between"/>
      </c:valAx>
      <c:spPr>
        <a:noFill/>
        <a:ln>
          <a:noFill/>
        </a:ln>
        <a:effectLst/>
      </c:spPr>
    </c:plotArea>
    <c:plotVisOnly val="1"/>
    <c:dispBlanksAs val="gap"/>
    <c:showDLblsOverMax val="0"/>
  </c:chart>
  <c:spPr>
    <a:noFill/>
    <a:ln>
      <a:noFill/>
    </a:ln>
    <a:effectLst/>
  </c:spPr>
  <c:txPr>
    <a:bodyPr/>
    <a:lstStyle/>
    <a:p>
      <a:pPr>
        <a:defRPr sz="1600"/>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3.emf"/></Relationships>
</file>

<file path=ppt/media/image1.png>
</file>

<file path=ppt/media/image10.png>
</file>

<file path=ppt/media/image11.png>
</file>

<file path=ppt/media/image12.png>
</file>

<file path=ppt/media/image14.png>
</file>

<file path=ppt/media/image15.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04C32A-1463-4C7F-895C-2D10616D6042}" type="datetimeFigureOut">
              <a:rPr lang="zh-CN" altLang="en-US" smtClean="0"/>
              <a:t>2023/6/2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D24666-325C-44BD-8B51-5ECFF9C64E9B}" type="slidenum">
              <a:rPr lang="zh-CN" altLang="en-US" smtClean="0"/>
              <a:t>‹#›</a:t>
            </a:fld>
            <a:endParaRPr lang="zh-CN" altLang="en-US"/>
          </a:p>
        </p:txBody>
      </p:sp>
    </p:spTree>
    <p:extLst>
      <p:ext uri="{BB962C8B-B14F-4D97-AF65-F5344CB8AC3E}">
        <p14:creationId xmlns:p14="http://schemas.microsoft.com/office/powerpoint/2010/main" val="18955315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各位老师好，我的论文题目是</a:t>
            </a:r>
            <a:r>
              <a:rPr lang="zh-CN" altLang="en-US" sz="1200" dirty="0">
                <a:solidFill>
                  <a:srgbClr val="0079BF"/>
                </a:solidFill>
                <a:latin typeface="方正粗宋简体" panose="03000509000000000000" pitchFamily="65" charset="-122"/>
                <a:ea typeface="方正粗宋简体" panose="03000509000000000000" pitchFamily="65" charset="-122"/>
              </a:rPr>
              <a:t>基于</a:t>
            </a:r>
            <a:r>
              <a:rPr lang="en-US" altLang="zh-CN" sz="1200" dirty="0">
                <a:solidFill>
                  <a:srgbClr val="0079BF"/>
                </a:solidFill>
                <a:latin typeface="方正粗宋简体" panose="03000509000000000000" pitchFamily="65" charset="-122"/>
                <a:ea typeface="方正粗宋简体" panose="03000509000000000000" pitchFamily="65" charset="-122"/>
              </a:rPr>
              <a:t>Rust</a:t>
            </a:r>
            <a:r>
              <a:rPr lang="zh-CN" altLang="en-US" sz="1200" dirty="0">
                <a:solidFill>
                  <a:srgbClr val="0079BF"/>
                </a:solidFill>
                <a:latin typeface="方正粗宋简体" panose="03000509000000000000" pitchFamily="65" charset="-122"/>
                <a:ea typeface="方正粗宋简体" panose="03000509000000000000" pitchFamily="65" charset="-122"/>
              </a:rPr>
              <a:t>的高并发场景技术探索与应用</a:t>
            </a:r>
          </a:p>
        </p:txBody>
      </p:sp>
      <p:sp>
        <p:nvSpPr>
          <p:cNvPr id="4" name="灯片编号占位符 3"/>
          <p:cNvSpPr>
            <a:spLocks noGrp="1"/>
          </p:cNvSpPr>
          <p:nvPr>
            <p:ph type="sldNum" sz="quarter" idx="5"/>
          </p:nvPr>
        </p:nvSpPr>
        <p:spPr/>
        <p:txBody>
          <a:bodyPr/>
          <a:lstStyle/>
          <a:p>
            <a:fld id="{1FD24666-325C-44BD-8B51-5ECFF9C64E9B}" type="slidenum">
              <a:rPr lang="zh-CN" altLang="en-US" smtClean="0"/>
              <a:t>1</a:t>
            </a:fld>
            <a:endParaRPr lang="zh-CN" altLang="en-US"/>
          </a:p>
        </p:txBody>
      </p:sp>
    </p:spTree>
    <p:extLst>
      <p:ext uri="{BB962C8B-B14F-4D97-AF65-F5344CB8AC3E}">
        <p14:creationId xmlns:p14="http://schemas.microsoft.com/office/powerpoint/2010/main" val="2873451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indent="304800" algn="just">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在构建代码时，有必要协调取样线程与合并线程。并行蓄水池算法并没有具体指明怎么协调。</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本文</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通过</a:t>
                </a:r>
                <a:r>
                  <a:rPr lang="zh-CN" altLang="zh-SG" sz="1800" b="1" kern="100" dirty="0">
                    <a:effectLst/>
                    <a:latin typeface="Times New Roman" panose="02020603050405020304" pitchFamily="18" charset="0"/>
                    <a:ea typeface="宋体" panose="02010600030101010101" pitchFamily="2" charset="-122"/>
                    <a:cs typeface="Times New Roman" panose="02020603050405020304" pitchFamily="18" charset="0"/>
                  </a:rPr>
                  <a:t>阻塞队列</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来管理线程。阻塞队列是一种通过提供锁来保护共享的数据结构</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使用阻塞队列可以安全地从一个线程向另一个线程传递数据。</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现有</a:t>
                </a:r>
                <a14:m>
                  <m:oMath xmlns:m="http://schemas.openxmlformats.org/officeDocument/2006/math">
                    <m:r>
                      <a:rPr lang="en-US" altLang="zh-CN" sz="1800" i="1" kern="100">
                        <a:effectLst/>
                        <a:latin typeface="Cambria Math" panose="02040503050406030204" pitchFamily="18" charset="0"/>
                        <a:ea typeface="宋体" panose="02010600030101010101" pitchFamily="2" charset="-122"/>
                        <a:cs typeface="Times New Roman" panose="02020603050405020304" pitchFamily="18" charset="0"/>
                      </a:rPr>
                      <m:t>𝑋</m:t>
                    </m:r>
                  </m:oMath>
                </a14:m>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个</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取样线程</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并发地执行朴素的蓄水池抽样，并将取样结果添加至阻塞队列</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同时，另有若干</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合并线程</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（橙色），他们总是试着从阻塞队列中移出两个取样结果，并将这两个取样结果合并为一个。合并完成后，将取样结果放回</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判断算法结束的标准是：当队列中只剩下一个取样结果，且所有的取样线程、合并线程都结束自己的工作时，并行蓄水池算法结束。这个标准比较难以执行，好在如果每次只将两个取样结果合并为一个，就一定只有</a:t>
                </a:r>
                <a14:m>
                  <m:oMath xmlns:m="http://schemas.openxmlformats.org/officeDocument/2006/math">
                    <m:r>
                      <a:rPr lang="en-US" altLang="zh-CN" sz="1800" i="1">
                        <a:effectLst/>
                        <a:latin typeface="Cambria Math" panose="02040503050406030204" pitchFamily="18" charset="0"/>
                        <a:ea typeface="等线" panose="02010600030101010101" pitchFamily="2" charset="-122"/>
                        <a:cs typeface="Times New Roman" panose="02020603050405020304" pitchFamily="18" charset="0"/>
                      </a:rPr>
                      <m:t>𝑋</m:t>
                    </m:r>
                    <m:r>
                      <a:rPr lang="en-US" altLang="zh-CN" sz="1800" i="1">
                        <a:effectLst/>
                        <a:latin typeface="Cambria Math" panose="02040503050406030204" pitchFamily="18" charset="0"/>
                        <a:ea typeface="等线" panose="02010600030101010101" pitchFamily="2" charset="-122"/>
                        <a:cs typeface="Times New Roman" panose="02020603050405020304" pitchFamily="18" charset="0"/>
                      </a:rPr>
                      <m:t>−1</m:t>
                    </m:r>
                  </m:oMath>
                </a14:m>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次合并。据此可以简单地判断算法是否结束。</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此外，有必要讨论收集取样结果的时间。</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mc:Choice>
        <mc:Fallback xmlns="">
          <p:sp>
            <p:nvSpPr>
              <p:cNvPr id="3" name="备注占位符 2"/>
              <p:cNvSpPr>
                <a:spLocks noGrp="1"/>
              </p:cNvSpPr>
              <p:nvPr>
                <p:ph type="body" idx="1"/>
              </p:nvPr>
            </p:nvSpPr>
            <p:spPr/>
            <p:txBody>
              <a:bodyPr/>
              <a:lstStyle/>
              <a:p>
                <a:pPr indent="304800" algn="just">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在构建代码时，有必要协调取样线程与合并线程。并行蓄水池算法并没有具体指明怎么协调。</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可以通过</a:t>
                </a:r>
                <a:r>
                  <a:rPr lang="zh-CN" altLang="zh-SG" sz="1800" b="1" kern="100" dirty="0">
                    <a:effectLst/>
                    <a:latin typeface="Times New Roman" panose="02020603050405020304" pitchFamily="18" charset="0"/>
                    <a:ea typeface="宋体" panose="02010600030101010101" pitchFamily="2" charset="-122"/>
                    <a:cs typeface="Times New Roman" panose="02020603050405020304" pitchFamily="18" charset="0"/>
                  </a:rPr>
                  <a:t>阻塞队列</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来管理线程。阻塞队列是一种通过提供锁来保护共享的数据结构</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使用阻塞队列可以安全地从一个线程向另一个线程传递数据。</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现有</a:t>
                </a:r>
                <a:r>
                  <a:rPr lang="en-US" altLang="zh-CN" sz="1800" i="0" kern="100">
                    <a:effectLst/>
                    <a:latin typeface="Cambria Math" panose="02040503050406030204" pitchFamily="18" charset="0"/>
                    <a:ea typeface="宋体" panose="02010600030101010101" pitchFamily="2" charset="-122"/>
                    <a:cs typeface="Times New Roman" panose="02020603050405020304" pitchFamily="18" charset="0"/>
                  </a:rPr>
                  <a:t>𝑋</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个</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取样线程</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并发地执行朴素的蓄水池抽样，并将取样结果添加至阻塞队列</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同时，另有若干</a:t>
                </a: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合并线程</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（橙色），他们总是试着从阻塞队列中移出两个取样结果，并将这两个取样结果合并为一个。合并完成后，将取样结果放回</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endPar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判断算法结束的标准是：当队列中只剩下一个取样结果，且所有的取样线程、合并线程都结束自己的工作时，并行蓄水池算法结束。这个标准比较难以执行，好在如果每次只将两个取样结果合并为一个，就一定只有</a:t>
                </a:r>
                <a:r>
                  <a:rPr lang="en-US" altLang="zh-CN" sz="1800" i="0">
                    <a:effectLst/>
                    <a:latin typeface="Cambria Math" panose="02040503050406030204" pitchFamily="18" charset="0"/>
                    <a:ea typeface="等线" panose="02010600030101010101" pitchFamily="2" charset="-122"/>
                    <a:cs typeface="Times New Roman" panose="02020603050405020304" pitchFamily="18" charset="0"/>
                  </a:rPr>
                  <a:t>𝑋−1</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次合并。据此可以简单地判断算法是否结束。</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此外，有必要讨论收集取样结果的时间。</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mc:Fallback>
      </mc:AlternateContent>
      <p:sp>
        <p:nvSpPr>
          <p:cNvPr id="4" name="灯片编号占位符 3"/>
          <p:cNvSpPr>
            <a:spLocks noGrp="1"/>
          </p:cNvSpPr>
          <p:nvPr>
            <p:ph type="sldNum" sz="quarter" idx="5"/>
          </p:nvPr>
        </p:nvSpPr>
        <p:spPr/>
        <p:txBody>
          <a:bodyPr/>
          <a:lstStyle/>
          <a:p>
            <a:fld id="{1FD24666-325C-44BD-8B51-5ECFF9C64E9B}" type="slidenum">
              <a:rPr lang="zh-CN" altLang="en-US" smtClean="0"/>
              <a:t>10</a:t>
            </a:fld>
            <a:endParaRPr lang="zh-CN" altLang="en-US"/>
          </a:p>
        </p:txBody>
      </p:sp>
    </p:spTree>
    <p:extLst>
      <p:ext uri="{BB962C8B-B14F-4D97-AF65-F5344CB8AC3E}">
        <p14:creationId xmlns:p14="http://schemas.microsoft.com/office/powerpoint/2010/main" val="1547925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收集取样结果的方法有两种</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第一种选择是：</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如左图所示，</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由取样线程交付取样结果，在数据流没有更多元素时立刻交付。此选择的优点是，在某些数据流取样完成后可以立刻开始进行合并</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以最快的速度完成整个取样算法。同时，此方法由于不需要解决数据竞争的问题，不必为使用锁而付出代价。但缺点在于：如果单纯在数据流结束时才交付取样结果，则不能满足实际生产环境中，要求随时能获得所有数据流中的取样结果</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endPar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第二种选择是，</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用户</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来决定何时收集取样结果。用户在某个时间点调用函数，收集各个数据流的取样结果并将它们合并。这样做的好处在于，可以根据当前已经收到的数据多次生成取样结果，符合实际生产中数据流没有穷尽的情况。</a:t>
            </a:r>
          </a:p>
          <a:p>
            <a:pPr indent="304800" algn="just">
              <a:lnSpc>
                <a:spcPct val="150000"/>
              </a:lnSpc>
            </a:pP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但是这种方法的缺点在于：不能在某些数据流已经结束时，就立刻开始对从这些数据流中得到的抽样结果进行合并，这势必导致效率不如第一种方法高。</a:t>
            </a:r>
          </a:p>
          <a:p>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当然，</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有办法</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令代码既支持第一种选择，也支持第二种。</a:t>
            </a:r>
            <a:endParaRPr lang="zh-SG"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11</a:t>
            </a:fld>
            <a:endParaRPr lang="zh-CN" altLang="en-US"/>
          </a:p>
        </p:txBody>
      </p:sp>
    </p:spTree>
    <p:extLst>
      <p:ext uri="{BB962C8B-B14F-4D97-AF65-F5344CB8AC3E}">
        <p14:creationId xmlns:p14="http://schemas.microsoft.com/office/powerpoint/2010/main" val="3128839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a:effectLst/>
                <a:latin typeface="Calibri" panose="020F0502020204030204" pitchFamily="34" charset="0"/>
                <a:ea typeface="等线" panose="02010600030101010101" pitchFamily="2" charset="-122"/>
                <a:cs typeface="Times New Roman" panose="02020603050405020304" pitchFamily="18" charset="0"/>
              </a:rPr>
              <a:t>Rust</a:t>
            </a:r>
            <a:r>
              <a:rPr lang="zh-CN" altLang="en-US" sz="1200" dirty="0">
                <a:effectLst/>
                <a:latin typeface="Calibri" panose="020F0502020204030204" pitchFamily="34" charset="0"/>
                <a:ea typeface="等线" panose="02010600030101010101" pitchFamily="2" charset="-122"/>
                <a:cs typeface="Times New Roman" panose="02020603050405020304" pitchFamily="18" charset="0"/>
              </a:rPr>
              <a:t>和</a:t>
            </a:r>
            <a:r>
              <a:rPr lang="en-US" altLang="zh-CN" sz="1200" dirty="0">
                <a:effectLst/>
                <a:latin typeface="Calibri" panose="020F0502020204030204" pitchFamily="34" charset="0"/>
                <a:ea typeface="等线" panose="02010600030101010101" pitchFamily="2" charset="-122"/>
                <a:cs typeface="Times New Roman" panose="02020603050405020304" pitchFamily="18" charset="0"/>
              </a:rPr>
              <a:t>Java</a:t>
            </a:r>
            <a:r>
              <a:rPr lang="zh-CN" altLang="en-US" sz="1200" dirty="0">
                <a:effectLst/>
                <a:latin typeface="Calibri" panose="020F0502020204030204" pitchFamily="34" charset="0"/>
                <a:ea typeface="等线" panose="02010600030101010101" pitchFamily="2" charset="-122"/>
                <a:cs typeface="Times New Roman" panose="02020603050405020304" pitchFamily="18" charset="0"/>
              </a:rPr>
              <a:t>支持的并发编程范式有以下几种</a:t>
            </a:r>
            <a:endParaRPr lang="en-US" altLang="zh-CN" sz="1200" dirty="0">
              <a:effectLst/>
              <a:latin typeface="Calibri" panose="020F0502020204030204" pitchFamily="34" charset="0"/>
              <a:ea typeface="等线" panose="02010600030101010101" pitchFamily="2" charset="-122"/>
              <a:cs typeface="Times New Roman" panose="02020603050405020304" pitchFamily="18" charset="0"/>
            </a:endParaRPr>
          </a:p>
          <a:p>
            <a:endParaRPr lang="en-US" altLang="zh-CN" sz="1200" dirty="0">
              <a:effectLst/>
              <a:latin typeface="Calibri" panose="020F0502020204030204" pitchFamily="34" charset="0"/>
              <a:ea typeface="等线" panose="02010600030101010101" pitchFamily="2" charset="-122"/>
              <a:cs typeface="Times New Roman" panose="02020603050405020304" pitchFamily="18" charset="0"/>
            </a:endParaRPr>
          </a:p>
          <a:p>
            <a:r>
              <a:rPr lang="en-US" altLang="zh-CN" sz="1200" dirty="0">
                <a:effectLst/>
                <a:latin typeface="Calibri" panose="020F0502020204030204" pitchFamily="34" charset="0"/>
                <a:ea typeface="等线" panose="02010600030101010101" pitchFamily="2" charset="-122"/>
                <a:cs typeface="Times New Roman" panose="02020603050405020304" pitchFamily="18" charset="0"/>
              </a:rPr>
              <a:t>Java</a:t>
            </a:r>
            <a:r>
              <a:rPr lang="zh-CN" altLang="en-US" sz="1200" dirty="0">
                <a:effectLst/>
                <a:latin typeface="Calibri" panose="020F0502020204030204" pitchFamily="34" charset="0"/>
                <a:ea typeface="等线" panose="02010600030101010101" pitchFamily="2" charset="-122"/>
                <a:cs typeface="Times New Roman" panose="02020603050405020304" pitchFamily="18" charset="0"/>
              </a:rPr>
              <a:t>和</a:t>
            </a:r>
            <a:r>
              <a:rPr lang="en-US" altLang="zh-CN" sz="1200" dirty="0">
                <a:effectLst/>
                <a:latin typeface="Calibri" panose="020F0502020204030204" pitchFamily="34" charset="0"/>
                <a:ea typeface="等线" panose="02010600030101010101" pitchFamily="2" charset="-122"/>
                <a:cs typeface="Times New Roman" panose="02020603050405020304" pitchFamily="18" charset="0"/>
              </a:rPr>
              <a:t>Rust</a:t>
            </a:r>
            <a:r>
              <a:rPr lang="zh-CN" altLang="en-US" sz="1200" dirty="0">
                <a:effectLst/>
                <a:latin typeface="Calibri" panose="020F0502020204030204" pitchFamily="34" charset="0"/>
                <a:ea typeface="等线" panose="02010600030101010101" pitchFamily="2" charset="-122"/>
                <a:cs typeface="Times New Roman" panose="02020603050405020304" pitchFamily="18" charset="0"/>
              </a:rPr>
              <a:t>都支持线程间共享内存、异步编程；但</a:t>
            </a:r>
            <a:r>
              <a:rPr lang="en-US" altLang="zh-CN" sz="1200" dirty="0">
                <a:effectLst/>
                <a:latin typeface="Calibri" panose="020F0502020204030204" pitchFamily="34" charset="0"/>
                <a:ea typeface="等线" panose="02010600030101010101" pitchFamily="2" charset="-122"/>
                <a:cs typeface="Times New Roman" panose="02020603050405020304" pitchFamily="18" charset="0"/>
              </a:rPr>
              <a:t>Rust</a:t>
            </a:r>
            <a:r>
              <a:rPr lang="zh-CN" altLang="en-US" sz="1200" dirty="0">
                <a:effectLst/>
                <a:latin typeface="Calibri" panose="020F0502020204030204" pitchFamily="34" charset="0"/>
                <a:ea typeface="等线" panose="02010600030101010101" pitchFamily="2" charset="-122"/>
                <a:cs typeface="Times New Roman" panose="02020603050405020304" pitchFamily="18" charset="0"/>
              </a:rPr>
              <a:t>鼓励程序员通过消息传递进行并发编程</a:t>
            </a:r>
            <a:endParaRPr lang="en-US" altLang="zh-CN" sz="1200" dirty="0">
              <a:effectLst/>
              <a:latin typeface="Calibri" panose="020F0502020204030204" pitchFamily="34" charset="0"/>
              <a:ea typeface="等线" panose="02010600030101010101" pitchFamily="2" charset="-122"/>
              <a:cs typeface="Times New Roman" panose="02020603050405020304" pitchFamily="18" charset="0"/>
            </a:endParaRPr>
          </a:p>
          <a:p>
            <a:endParaRPr lang="en-US" altLang="zh-CN" sz="1200" dirty="0">
              <a:effectLst/>
              <a:latin typeface="Calibri" panose="020F0502020204030204" pitchFamily="34" charset="0"/>
              <a:ea typeface="等线" panose="02010600030101010101" pitchFamily="2" charset="-122"/>
              <a:cs typeface="Times New Roman" panose="02020603050405020304" pitchFamily="18" charset="0"/>
            </a:endParaRPr>
          </a:p>
          <a:p>
            <a:r>
              <a:rPr lang="zh-CN" altLang="zh-SG" sz="1200" dirty="0">
                <a:effectLst/>
                <a:latin typeface="Calibri" panose="020F0502020204030204" pitchFamily="34" charset="0"/>
                <a:ea typeface="等线" panose="02010600030101010101" pitchFamily="2" charset="-122"/>
                <a:cs typeface="Times New Roman" panose="02020603050405020304" pitchFamily="18" charset="0"/>
              </a:rPr>
              <a:t>考虑到</a:t>
            </a:r>
            <a:r>
              <a:rPr lang="en-US" altLang="zh-SG" sz="1200" dirty="0">
                <a:effectLst/>
                <a:latin typeface="Calibri" panose="020F0502020204030204" pitchFamily="34" charset="0"/>
                <a:ea typeface="等线" panose="02010600030101010101" pitchFamily="2" charset="-122"/>
                <a:cs typeface="Times New Roman" panose="02020603050405020304" pitchFamily="18" charset="0"/>
              </a:rPr>
              <a:t>Java</a:t>
            </a:r>
            <a:r>
              <a:rPr lang="zh-CN" altLang="zh-SG" sz="1200" dirty="0">
                <a:effectLst/>
                <a:latin typeface="Calibri" panose="020F0502020204030204" pitchFamily="34" charset="0"/>
                <a:ea typeface="等线" panose="02010600030101010101" pitchFamily="2" charset="-122"/>
                <a:cs typeface="Times New Roman" panose="02020603050405020304" pitchFamily="18" charset="0"/>
              </a:rPr>
              <a:t>的并发编程范式中没有消息传递，难以支持第一种选择，</a:t>
            </a:r>
            <a:r>
              <a:rPr lang="zh-CN" altLang="en-US" dirty="0"/>
              <a:t>因此本文选择第二种取样结果的交付方式</a:t>
            </a:r>
            <a:endParaRPr lang="zh-SG"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12</a:t>
            </a:fld>
            <a:endParaRPr lang="zh-CN" altLang="en-US"/>
          </a:p>
        </p:txBody>
      </p:sp>
    </p:spTree>
    <p:extLst>
      <p:ext uri="{BB962C8B-B14F-4D97-AF65-F5344CB8AC3E}">
        <p14:creationId xmlns:p14="http://schemas.microsoft.com/office/powerpoint/2010/main" val="37082218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我首先使用了比较熟悉的</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Java</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进行了算法实现</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endPar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SimpleReservoir</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类专门用来实现了朴素的蓄水池算法，包含两个</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主要</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方法，一是试着对于某一个元素取样；二是返回取样结果。</a:t>
            </a:r>
          </a:p>
          <a:p>
            <a:pPr indent="304800" algn="just">
              <a:lnSpc>
                <a:spcPct val="150000"/>
              </a:lnSpc>
            </a:pP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ParallelReservoir</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类包含了并行蓄水池算法所需要的合并算法，承担着实现并行蓄水池算法的任务。</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SampleResult</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保存取样结果，它是数据类</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SamplerHandle</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是多线程安全的</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SimpleReservoir</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类。</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endPar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endParaRPr lang="zh-SG"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13</a:t>
            </a:fld>
            <a:endParaRPr lang="zh-CN" altLang="en-US"/>
          </a:p>
        </p:txBody>
      </p:sp>
    </p:spTree>
    <p:extLst>
      <p:ext uri="{BB962C8B-B14F-4D97-AF65-F5344CB8AC3E}">
        <p14:creationId xmlns:p14="http://schemas.microsoft.com/office/powerpoint/2010/main" val="29690047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因为主线程和</a:t>
            </a:r>
            <a:r>
              <a:rPr lang="zh-CN" altLang="en-US" sz="1200" kern="100" dirty="0">
                <a:effectLst/>
                <a:latin typeface="Times New Roman" panose="02020603050405020304" pitchFamily="18" charset="0"/>
                <a:ea typeface="宋体" panose="02010600030101010101" pitchFamily="2" charset="-122"/>
                <a:cs typeface="Times New Roman" panose="02020603050405020304" pitchFamily="18" charset="0"/>
              </a:rPr>
              <a:t>取样</a:t>
            </a: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线程会可能同时调用</a:t>
            </a:r>
            <a:r>
              <a:rPr lang="en-US"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SimpleReservoir</a:t>
            </a: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的成员方法，</a:t>
            </a:r>
            <a:r>
              <a:rPr lang="zh-CN" altLang="en-US" sz="1200" kern="100" dirty="0">
                <a:effectLst/>
                <a:latin typeface="Times New Roman" panose="02020603050405020304" pitchFamily="18" charset="0"/>
                <a:ea typeface="宋体" panose="02010600030101010101" pitchFamily="2" charset="-122"/>
                <a:cs typeface="Times New Roman" panose="02020603050405020304" pitchFamily="18" charset="0"/>
              </a:rPr>
              <a:t>所以</a:t>
            </a: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存在数据竞争的问题。</a:t>
            </a:r>
            <a:r>
              <a:rPr lang="zh-CN" altLang="en-US" sz="1200" kern="100" dirty="0">
                <a:effectLst/>
                <a:latin typeface="Times New Roman" panose="02020603050405020304" pitchFamily="18" charset="0"/>
                <a:ea typeface="宋体" panose="02010600030101010101" pitchFamily="2" charset="-122"/>
                <a:cs typeface="Times New Roman" panose="02020603050405020304" pitchFamily="18" charset="0"/>
              </a:rPr>
              <a:t>（指出图中的</a:t>
            </a:r>
            <a:r>
              <a:rPr lang="en-US" altLang="zh-CN" sz="1200" kern="100" dirty="0">
                <a:effectLst/>
                <a:latin typeface="Times New Roman" panose="02020603050405020304" pitchFamily="18" charset="0"/>
                <a:ea typeface="宋体" panose="02010600030101010101" pitchFamily="2" charset="-122"/>
                <a:cs typeface="Times New Roman" panose="02020603050405020304" pitchFamily="18" charset="0"/>
              </a:rPr>
              <a:t>SamplerHandle</a:t>
            </a:r>
            <a:r>
              <a:rPr lang="zh-CN" altLang="en-US" sz="1200" kern="100" dirty="0">
                <a:effectLst/>
                <a:latin typeface="Times New Roman" panose="02020603050405020304" pitchFamily="18" charset="0"/>
                <a:ea typeface="宋体" panose="02010600030101010101" pitchFamily="2" charset="-122"/>
                <a:cs typeface="Times New Roman" panose="02020603050405020304" pitchFamily="18" charset="0"/>
              </a:rPr>
              <a:t>，同时被两个线程访问）</a:t>
            </a: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因此需要的</a:t>
            </a:r>
            <a:r>
              <a:rPr lang="en-US"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SamplerHandle</a:t>
            </a: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类在继承了</a:t>
            </a:r>
            <a:r>
              <a:rPr lang="en-US"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SimpleReservoir</a:t>
            </a: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类的同时，使用</a:t>
            </a:r>
            <a:r>
              <a:rPr lang="zh-CN" altLang="en-US" sz="1200" kern="100" dirty="0">
                <a:effectLst/>
                <a:latin typeface="Times New Roman" panose="02020603050405020304" pitchFamily="18" charset="0"/>
                <a:ea typeface="宋体" panose="02010600030101010101" pitchFamily="2" charset="-122"/>
                <a:cs typeface="Times New Roman" panose="02020603050405020304" pitchFamily="18" charset="0"/>
              </a:rPr>
              <a:t>互斥锁</a:t>
            </a: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解决数据竞争的问题。它是由</a:t>
            </a:r>
            <a:r>
              <a:rPr lang="en-US"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ParallelReservoir</a:t>
            </a: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生成并由调用者传递给取样线程的。</a:t>
            </a:r>
            <a:endParaRPr lang="zh-CN"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14</a:t>
            </a:fld>
            <a:endParaRPr lang="zh-CN" altLang="en-US"/>
          </a:p>
        </p:txBody>
      </p:sp>
    </p:spTree>
    <p:extLst>
      <p:ext uri="{BB962C8B-B14F-4D97-AF65-F5344CB8AC3E}">
        <p14:creationId xmlns:p14="http://schemas.microsoft.com/office/powerpoint/2010/main" val="4669017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Rust</a:t>
            </a:r>
            <a:r>
              <a:rPr lang="zh-CN" altLang="en-US" dirty="0"/>
              <a:t>的代码结构和</a:t>
            </a:r>
            <a:r>
              <a:rPr lang="en-US" altLang="zh-CN" dirty="0"/>
              <a:t>Java</a:t>
            </a:r>
            <a:r>
              <a:rPr lang="zh-CN" altLang="en-US" dirty="0"/>
              <a:t>类似，我在一开始编写时模仿了</a:t>
            </a:r>
            <a:r>
              <a:rPr lang="en-US" altLang="zh-CN" dirty="0"/>
              <a:t>Java</a:t>
            </a:r>
            <a:r>
              <a:rPr lang="zh-CN" altLang="en-US" dirty="0"/>
              <a:t>代码的结构，设计了特征</a:t>
            </a:r>
            <a:r>
              <a:rPr lang="en-US" altLang="zh-CN" dirty="0"/>
              <a:t>Sampler</a:t>
            </a:r>
            <a:r>
              <a:rPr lang="zh-CN" altLang="en-US" dirty="0"/>
              <a:t>来描述行为，并由</a:t>
            </a:r>
            <a:r>
              <a:rPr lang="en-US" altLang="zh-CN" dirty="0"/>
              <a:t>SimpleReservoir</a:t>
            </a:r>
            <a:r>
              <a:rPr lang="zh-CN" altLang="en-US" dirty="0"/>
              <a:t>类实现</a:t>
            </a:r>
            <a:endParaRPr lang="en-US" altLang="zh-CN" dirty="0"/>
          </a:p>
          <a:p>
            <a:endParaRPr lang="en-US" altLang="zh-CN" dirty="0"/>
          </a:p>
          <a:p>
            <a:r>
              <a:rPr lang="zh-CN" altLang="zh-CN" sz="1200" dirty="0">
                <a:effectLst/>
                <a:latin typeface="Calibri" panose="020F0502020204030204" pitchFamily="34" charset="0"/>
                <a:ea typeface="+mn-ea"/>
                <a:cs typeface="Times New Roman" panose="02020603050405020304" pitchFamily="18" charset="0"/>
              </a:rPr>
              <a:t>不同之处在于，</a:t>
            </a:r>
            <a:r>
              <a:rPr lang="en-US" altLang="zh-CN" dirty="0"/>
              <a:t>Rust</a:t>
            </a:r>
            <a:r>
              <a:rPr lang="zh-CN" altLang="en-US" dirty="0"/>
              <a:t>没有继承，并且</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Rust</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的</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Mutex</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类</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可以完成</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SamplerHandle</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的任务，保证不会发生数据竞争的问题</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a:t>
            </a:r>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r>
              <a:rPr lang="zh-CN" altLang="en-US" dirty="0"/>
              <a:t>后来测试代码时遇到了由使用特征对象所导致的性能波动，所以最后使用了（指向屏幕）</a:t>
            </a:r>
            <a:r>
              <a:rPr lang="en-US" altLang="zh-SG" sz="1200" dirty="0">
                <a:solidFill>
                  <a:srgbClr val="00B0F0"/>
                </a:solidFill>
              </a:rPr>
              <a:t>Arc&lt;Mutex&lt;SimpleReservoir&lt;T&gt;&gt;&gt; </a:t>
            </a:r>
            <a:r>
              <a:rPr lang="zh-CN" altLang="en-US" sz="1200" dirty="0"/>
              <a:t>代替 </a:t>
            </a:r>
            <a:r>
              <a:rPr lang="en-US" altLang="zh-CN" sz="1200" dirty="0">
                <a:solidFill>
                  <a:srgbClr val="00B0F0"/>
                </a:solidFill>
              </a:rPr>
              <a:t>SamplerHandle&lt;T&gt;</a:t>
            </a:r>
            <a:endParaRPr lang="zh-SG" altLang="en-US" sz="1200" dirty="0">
              <a:solidFill>
                <a:srgbClr val="00B0F0"/>
              </a:solidFill>
            </a:endParaRPr>
          </a:p>
          <a:p>
            <a:endParaRPr lang="en-US" altLang="zh-SG" dirty="0"/>
          </a:p>
          <a:p>
            <a:r>
              <a:rPr lang="zh-CN" altLang="en-US" dirty="0"/>
              <a:t>其中</a:t>
            </a:r>
            <a:r>
              <a:rPr lang="en-US" altLang="zh-CN" dirty="0"/>
              <a:t>Arc</a:t>
            </a:r>
            <a:r>
              <a:rPr lang="zh-CN" altLang="en-US" dirty="0"/>
              <a:t>封装是为了在线程间共享所有权；</a:t>
            </a:r>
            <a:r>
              <a:rPr lang="en-US" altLang="zh-CN" dirty="0"/>
              <a:t>Mutex</a:t>
            </a:r>
            <a:r>
              <a:rPr lang="zh-CN" altLang="en-US" dirty="0"/>
              <a:t>封装是为了解决数据竞争问题</a:t>
            </a:r>
            <a:endParaRPr lang="zh-SG"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15</a:t>
            </a:fld>
            <a:endParaRPr lang="zh-CN" altLang="en-US"/>
          </a:p>
        </p:txBody>
      </p:sp>
    </p:spTree>
    <p:extLst>
      <p:ext uri="{BB962C8B-B14F-4D97-AF65-F5344CB8AC3E}">
        <p14:creationId xmlns:p14="http://schemas.microsoft.com/office/powerpoint/2010/main" val="2555968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Rust</a:t>
            </a:r>
            <a:r>
              <a:rPr lang="zh-CN" altLang="en-US" dirty="0"/>
              <a:t>和</a:t>
            </a:r>
            <a:r>
              <a:rPr lang="en-US" altLang="zh-CN" dirty="0"/>
              <a:t>Java</a:t>
            </a:r>
            <a:r>
              <a:rPr lang="zh-CN" altLang="en-US" dirty="0"/>
              <a:t>代码还有其他的区别</a:t>
            </a:r>
            <a:endParaRPr lang="en-US" altLang="zh-CN" dirty="0"/>
          </a:p>
          <a:p>
            <a:endParaRPr lang="en-US" altLang="zh-CN" dirty="0"/>
          </a:p>
          <a:p>
            <a:r>
              <a:rPr lang="en-US" altLang="zh-CN" dirty="0"/>
              <a:t>Rust</a:t>
            </a:r>
            <a:r>
              <a:rPr lang="zh-CN" altLang="en-US" dirty="0"/>
              <a:t>在泛型中可以添加特征约束，但是</a:t>
            </a:r>
            <a:r>
              <a:rPr lang="en-US" altLang="zh-CN" dirty="0"/>
              <a:t>Java</a:t>
            </a:r>
            <a:r>
              <a:rPr lang="zh-CN" altLang="en-US" dirty="0"/>
              <a:t>不行，具体来说</a:t>
            </a:r>
            <a:endParaRPr lang="en-US" altLang="zh-CN" dirty="0"/>
          </a:p>
          <a:p>
            <a:r>
              <a:rPr lang="en-US" altLang="zh-CN" dirty="0"/>
              <a:t>Clone </a:t>
            </a:r>
            <a:r>
              <a:rPr lang="zh-CN" altLang="en-US" dirty="0"/>
              <a:t>特征约束，保证了数据流中的元素可以复制</a:t>
            </a:r>
            <a:endParaRPr lang="en-US" altLang="zh-CN" dirty="0"/>
          </a:p>
          <a:p>
            <a:r>
              <a:rPr lang="en-US" altLang="zh-CN" dirty="0"/>
              <a:t>Send Sync </a:t>
            </a:r>
            <a:r>
              <a:rPr lang="zh-CN" altLang="en-US" dirty="0"/>
              <a:t>特征约束，保证了元素可以在线程之间安全地传递</a:t>
            </a:r>
            <a:endParaRPr lang="en-US" altLang="zh-CN" dirty="0"/>
          </a:p>
          <a:p>
            <a:endParaRPr lang="en-US" altLang="zh-SG" dirty="0"/>
          </a:p>
          <a:p>
            <a:r>
              <a:rPr lang="zh-CN" altLang="en-US" dirty="0"/>
              <a:t>错误传递与强制处理</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Java</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中，产生了错误可能会</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throw exception</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，或者返回</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null</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；而</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Rust</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语言还会</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要求</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程序员处理</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Result</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等可能的错误。</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顺便一提</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Rust</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总会让程序员处理枚举类型中的所有情况。</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关于使用阻塞队列协调进程的问题，由于标准库中没有，所以在</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Rust</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代码中使用了异步通道代替了阻塞队列</a:t>
            </a:r>
            <a:endPar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1FD24666-325C-44BD-8B51-5ECFF9C64E9B}" type="slidenum">
              <a:rPr lang="zh-CN" altLang="en-US" smtClean="0"/>
              <a:t>16</a:t>
            </a:fld>
            <a:endParaRPr lang="zh-CN" altLang="en-US"/>
          </a:p>
        </p:txBody>
      </p:sp>
    </p:spTree>
    <p:extLst>
      <p:ext uri="{BB962C8B-B14F-4D97-AF65-F5344CB8AC3E}">
        <p14:creationId xmlns:p14="http://schemas.microsoft.com/office/powerpoint/2010/main" val="33302959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FD24666-325C-44BD-8B51-5ECFF9C64E9B}" type="slidenum">
              <a:rPr lang="zh-CN" altLang="en-US" smtClean="0"/>
              <a:t>17</a:t>
            </a:fld>
            <a:endParaRPr lang="zh-CN" altLang="en-US"/>
          </a:p>
        </p:txBody>
      </p:sp>
    </p:spTree>
    <p:extLst>
      <p:ext uri="{BB962C8B-B14F-4D97-AF65-F5344CB8AC3E}">
        <p14:creationId xmlns:p14="http://schemas.microsoft.com/office/powerpoint/2010/main" val="1196141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就测试结果来看，</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Rust</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的性能</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领先于</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Java</a:t>
            </a:r>
          </a:p>
          <a:p>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值得一提的是，如果总数据量相同，在我的电脑上开</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16000</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个取样线程模拟高并发情况的话，</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rust</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的成绩约为</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1.2s</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，而</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java</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约为</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1.9s</a:t>
            </a:r>
          </a:p>
          <a:p>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在蓄水池算法中</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Rust</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和</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Java</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所用时间的比值均大于</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其他论文中</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给出的</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1.05:1.89</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，也就是说，在本算法的实现中，</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Rust</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的性能表现不及平均水平。</a:t>
            </a:r>
            <a:endParaRPr lang="zh-SG"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18</a:t>
            </a:fld>
            <a:endParaRPr lang="zh-CN" altLang="en-US"/>
          </a:p>
        </p:txBody>
      </p:sp>
    </p:spTree>
    <p:extLst>
      <p:ext uri="{BB962C8B-B14F-4D97-AF65-F5344CB8AC3E}">
        <p14:creationId xmlns:p14="http://schemas.microsoft.com/office/powerpoint/2010/main" val="37945926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在实际生产过程中，一定会有在取样还在进行期间，收集取样结果并将它们进行合并，以</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便</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及时获得</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当前</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样本的情况。</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本图表面这种状况的测试结果</a:t>
            </a:r>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注意到，收集取样结果</a:t>
            </a:r>
            <a:r>
              <a:rPr lang="en-US" altLang="zh-SG" sz="1800" dirty="0">
                <a:effectLst/>
                <a:latin typeface="Calibri" panose="020F0502020204030204" pitchFamily="34" charset="0"/>
                <a:ea typeface="等线" panose="02010600030101010101" pitchFamily="2" charset="-122"/>
                <a:cs typeface="Times New Roman" panose="02020603050405020304" pitchFamily="18" charset="0"/>
              </a:rPr>
              <a:t>+</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合并相对于取样的过程，开销是很小的。当取样</a:t>
            </a:r>
            <a:r>
              <a:rPr lang="en-US" altLang="zh-SG" sz="1800" dirty="0">
                <a:effectLst/>
                <a:latin typeface="Calibri" panose="020F0502020204030204" pitchFamily="34" charset="0"/>
                <a:ea typeface="等线" panose="02010600030101010101" pitchFamily="2" charset="-122"/>
                <a:cs typeface="Times New Roman" panose="02020603050405020304" pitchFamily="18" charset="0"/>
              </a:rPr>
              <a:t>75</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次时，算法所用时间才有明显增加。这同时暗示：为每一个合并任务创建一个线程</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不合理，开销太大</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，应该使用线程池完成对合并任务的调度工作</a:t>
            </a:r>
            <a:endParaRPr lang="zh-SG"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19</a:t>
            </a:fld>
            <a:endParaRPr lang="zh-CN" altLang="en-US"/>
          </a:p>
        </p:txBody>
      </p:sp>
    </p:spTree>
    <p:extLst>
      <p:ext uri="{BB962C8B-B14F-4D97-AF65-F5344CB8AC3E}">
        <p14:creationId xmlns:p14="http://schemas.microsoft.com/office/powerpoint/2010/main" val="2805290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我将通过以下板块对我的论文进行介绍，包括</a:t>
            </a:r>
            <a:r>
              <a:rPr lang="en-US" altLang="zh-CN" dirty="0"/>
              <a:t>……</a:t>
            </a:r>
            <a:endParaRPr lang="zh-CN" altLang="en-US" dirty="0"/>
          </a:p>
        </p:txBody>
      </p:sp>
      <p:sp>
        <p:nvSpPr>
          <p:cNvPr id="4" name="灯片编号占位符 3"/>
          <p:cNvSpPr>
            <a:spLocks noGrp="1"/>
          </p:cNvSpPr>
          <p:nvPr>
            <p:ph type="sldNum" sz="quarter" idx="10"/>
          </p:nvPr>
        </p:nvSpPr>
        <p:spPr/>
        <p:txBody>
          <a:bodyPr/>
          <a:lstStyle/>
          <a:p>
            <a:fld id="{1FD24666-325C-44BD-8B51-5ECFF9C64E9B}" type="slidenum">
              <a:rPr lang="zh-CN" altLang="en-US" smtClean="0"/>
              <a:t>2</a:t>
            </a:fld>
            <a:endParaRPr lang="zh-CN" altLang="en-US"/>
          </a:p>
        </p:txBody>
      </p:sp>
    </p:spTree>
    <p:extLst>
      <p:ext uri="{BB962C8B-B14F-4D97-AF65-F5344CB8AC3E}">
        <p14:creationId xmlns:p14="http://schemas.microsoft.com/office/powerpoint/2010/main" val="40113889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在实验中遇到了一种性能波动，这种性能波动在使用</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Rust</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的 </a:t>
                </a:r>
                <a:r>
                  <a:rPr lang="zh-CN" altLang="en-US" sz="1800" dirty="0">
                    <a:effectLst/>
                    <a:latin typeface="Calibri" panose="020F0502020204030204" pitchFamily="34" charset="0"/>
                    <a:ea typeface="+mn-ea"/>
                    <a:cs typeface="Times New Roman" panose="02020603050405020304" pitchFamily="18" charset="0"/>
                  </a:rPr>
                  <a:t>“特征对象”语言特性时</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就会发生。</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考虑到特征对象是一种动态分发，</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可以使对象的</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行为在运行时决定，因此使用特征对象可能会导致性能损失，但是不应该导致性能波动。</a:t>
                </a:r>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t>这种波动似乎与测试平台的线程数有一定相关性</a:t>
                </a:r>
                <a:endParaRPr lang="en-US" altLang="zh-CN" sz="1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800" dirty="0"/>
              </a:p>
              <a:p>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对于不同取样线程个数的情况，分别运行</a:t>
                </a:r>
                <a:r>
                  <a:rPr lang="en-US" altLang="zh-SG" sz="1800" dirty="0">
                    <a:effectLst/>
                    <a:latin typeface="Calibri" panose="020F0502020204030204" pitchFamily="34" charset="0"/>
                    <a:ea typeface="等线" panose="02010600030101010101" pitchFamily="2" charset="-122"/>
                    <a:cs typeface="Times New Roman" panose="02020603050405020304" pitchFamily="18" charset="0"/>
                  </a:rPr>
                  <a:t>10</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次</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程序性能测试插件</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，取其结果的最高值与最低值的比值减一（</a:t>
                </a:r>
                <a14:m>
                  <m:oMath xmlns:m="http://schemas.openxmlformats.org/officeDocument/2006/math">
                    <m:f>
                      <m:fPr>
                        <m:ctrlPr>
                          <a:rPr lang="zh-CN" altLang="zh-SG" i="1" smtClean="0">
                            <a:effectLst/>
                            <a:latin typeface="Cambria Math" panose="02040503050406030204" pitchFamily="18" charset="0"/>
                            <a:ea typeface="Cambria Math" panose="02040503050406030204" pitchFamily="18" charset="0"/>
                          </a:rPr>
                        </m:ctrlPr>
                      </m:fPr>
                      <m:num>
                        <m:r>
                          <a:rPr lang="en-US" altLang="zh-SG" sz="1800" i="1">
                            <a:effectLst/>
                            <a:latin typeface="Cambria Math" panose="02040503050406030204" pitchFamily="18" charset="0"/>
                            <a:ea typeface="等线" panose="02010600030101010101" pitchFamily="2" charset="-122"/>
                            <a:cs typeface="Times New Roman" panose="02020603050405020304" pitchFamily="18" charset="0"/>
                          </a:rPr>
                          <m:t>𝑚𝑎𝑥</m:t>
                        </m:r>
                      </m:num>
                      <m:den>
                        <m:r>
                          <a:rPr lang="en-US" altLang="zh-SG" sz="1800" i="1">
                            <a:effectLst/>
                            <a:latin typeface="Cambria Math" panose="02040503050406030204" pitchFamily="18" charset="0"/>
                            <a:ea typeface="等线" panose="02010600030101010101" pitchFamily="2" charset="-122"/>
                            <a:cs typeface="Times New Roman" panose="02020603050405020304" pitchFamily="18" charset="0"/>
                          </a:rPr>
                          <m:t>𝑚𝑖𝑛</m:t>
                        </m:r>
                      </m:den>
                    </m:f>
                    <m:r>
                      <a:rPr lang="en-US" altLang="zh-SG" sz="1800" i="1" smtClean="0">
                        <a:effectLst/>
                        <a:latin typeface="Cambria Math" panose="02040503050406030204" pitchFamily="18" charset="0"/>
                        <a:ea typeface="等线" panose="02010600030101010101" pitchFamily="2" charset="-122"/>
                        <a:cs typeface="Times New Roman" panose="02020603050405020304" pitchFamily="18" charset="0"/>
                      </a:rPr>
                      <m:t>−1</m:t>
                    </m:r>
                  </m:oMath>
                </a14:m>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，就可绘出此表</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a:t>
                </a:r>
                <a:r>
                  <a:rPr lang="en-US" altLang="zh-SG" sz="1800" dirty="0">
                    <a:effectLst/>
                    <a:latin typeface="Calibri" panose="020F0502020204030204" pitchFamily="34" charset="0"/>
                    <a:ea typeface="等线" panose="02010600030101010101" pitchFamily="2" charset="-122"/>
                    <a:cs typeface="Times New Roman" panose="02020603050405020304" pitchFamily="18" charset="0"/>
                  </a:rPr>
                  <a:t>10</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次</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测试</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中，大约会发生两次性能波动</a:t>
                </a:r>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endParaRPr lang="en-US" altLang="zh-SG" sz="1800" dirty="0">
                  <a:effectLst/>
                  <a:latin typeface="Calibri" panose="020F0502020204030204" pitchFamily="34" charset="0"/>
                  <a:ea typeface="等线" panose="02010600030101010101" pitchFamily="2" charset="-122"/>
                  <a:cs typeface="Times New Roman" panose="02020603050405020304" pitchFamily="18" charset="0"/>
                </a:endParaRPr>
              </a:p>
              <a:p>
                <a:endParaRPr lang="en-US" altLang="zh-SG" dirty="0"/>
              </a:p>
              <a:p>
                <a:endParaRPr lang="zh-SG" altLang="en-US" dirty="0"/>
              </a:p>
            </p:txBody>
          </p:sp>
        </mc:Choice>
        <mc:Fallback xmlns="">
          <p:sp>
            <p:nvSpPr>
              <p:cNvPr id="3" name="备注占位符 2"/>
              <p:cNvSpPr>
                <a:spLocks noGrp="1"/>
              </p:cNvSpPr>
              <p:nvPr>
                <p:ph type="body" idx="1"/>
              </p:nvPr>
            </p:nvSpPr>
            <p:spPr/>
            <p:txBody>
              <a:bodyPr/>
              <a:lstStyle/>
              <a:p>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对于不同取样线程个数的情况，分别运行</a:t>
                </a:r>
                <a:r>
                  <a:rPr lang="en-US" altLang="zh-SG" sz="1800" dirty="0">
                    <a:effectLst/>
                    <a:latin typeface="Calibri" panose="020F0502020204030204" pitchFamily="34" charset="0"/>
                    <a:ea typeface="等线" panose="02010600030101010101" pitchFamily="2" charset="-122"/>
                    <a:cs typeface="Times New Roman" panose="02020603050405020304" pitchFamily="18" charset="0"/>
                  </a:rPr>
                  <a:t>10</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次</a:t>
                </a:r>
                <a:r>
                  <a:rPr lang="en-US" altLang="zh-SG" sz="1800" dirty="0">
                    <a:effectLst/>
                    <a:latin typeface="Calibri" panose="020F0502020204030204" pitchFamily="34" charset="0"/>
                    <a:ea typeface="等线" panose="02010600030101010101" pitchFamily="2" charset="-122"/>
                    <a:cs typeface="Times New Roman" panose="02020603050405020304" pitchFamily="18" charset="0"/>
                  </a:rPr>
                  <a:t>cargo bench</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，取其结果的最高值与最低值的比值减一（</a:t>
                </a:r>
                <a:r>
                  <a:rPr lang="en-US" altLang="zh-SG" sz="1800" i="0">
                    <a:effectLst/>
                    <a:latin typeface="Cambria Math" panose="02040503050406030204" pitchFamily="18" charset="0"/>
                    <a:ea typeface="等线" panose="02010600030101010101" pitchFamily="2" charset="-122"/>
                    <a:cs typeface="Times New Roman" panose="02020603050405020304" pitchFamily="18" charset="0"/>
                  </a:rPr>
                  <a:t>𝑚𝑎𝑥</a:t>
                </a:r>
                <a:r>
                  <a:rPr lang="zh-CN" altLang="zh-SG" sz="1800" i="0">
                    <a:effectLst/>
                    <a:latin typeface="Cambria Math" panose="02040503050406030204" pitchFamily="18" charset="0"/>
                    <a:ea typeface="等线" panose="02010600030101010101" pitchFamily="2" charset="-122"/>
                    <a:cs typeface="Times New Roman" panose="02020603050405020304" pitchFamily="18" charset="0"/>
                  </a:rPr>
                  <a:t>/</a:t>
                </a:r>
                <a:r>
                  <a:rPr lang="en-US" altLang="zh-SG" sz="1800" i="0">
                    <a:effectLst/>
                    <a:latin typeface="Cambria Math" panose="02040503050406030204" pitchFamily="18" charset="0"/>
                    <a:ea typeface="等线" panose="02010600030101010101" pitchFamily="2" charset="-122"/>
                    <a:cs typeface="Times New Roman" panose="02020603050405020304" pitchFamily="18" charset="0"/>
                  </a:rPr>
                  <a:t>𝑚𝑖𝑛−1</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a:t>
                </a:r>
                <a:r>
                  <a:rPr lang="en-US" altLang="zh-SG" sz="1800" dirty="0">
                    <a:effectLst/>
                    <a:latin typeface="Calibri" panose="020F0502020204030204" pitchFamily="34" charset="0"/>
                    <a:ea typeface="等线" panose="02010600030101010101" pitchFamily="2" charset="-122"/>
                    <a:cs typeface="Times New Roman" panose="02020603050405020304" pitchFamily="18" charset="0"/>
                  </a:rPr>
                  <a:t>10</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次</a:t>
                </a:r>
                <a:r>
                  <a:rPr lang="en-US" altLang="zh-SG" sz="1800" dirty="0">
                    <a:effectLst/>
                    <a:latin typeface="Calibri" panose="020F0502020204030204" pitchFamily="34" charset="0"/>
                    <a:ea typeface="等线" panose="02010600030101010101" pitchFamily="2" charset="-122"/>
                    <a:cs typeface="Times New Roman" panose="02020603050405020304" pitchFamily="18" charset="0"/>
                  </a:rPr>
                  <a:t>cargo bench</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中，大约会发生两次性能波动</a:t>
                </a:r>
                <a:endParaRPr lang="zh-SG" altLang="en-US" dirty="0"/>
              </a:p>
            </p:txBody>
          </p:sp>
        </mc:Fallback>
      </mc:AlternateContent>
      <p:sp>
        <p:nvSpPr>
          <p:cNvPr id="4" name="灯片编号占位符 3"/>
          <p:cNvSpPr>
            <a:spLocks noGrp="1"/>
          </p:cNvSpPr>
          <p:nvPr>
            <p:ph type="sldNum" sz="quarter" idx="5"/>
          </p:nvPr>
        </p:nvSpPr>
        <p:spPr/>
        <p:txBody>
          <a:bodyPr/>
          <a:lstStyle/>
          <a:p>
            <a:fld id="{1FD24666-325C-44BD-8B51-5ECFF9C64E9B}" type="slidenum">
              <a:rPr lang="zh-CN" altLang="en-US" smtClean="0"/>
              <a:t>20</a:t>
            </a:fld>
            <a:endParaRPr lang="zh-CN" altLang="en-US"/>
          </a:p>
        </p:txBody>
      </p:sp>
    </p:spTree>
    <p:extLst>
      <p:ext uri="{BB962C8B-B14F-4D97-AF65-F5344CB8AC3E}">
        <p14:creationId xmlns:p14="http://schemas.microsoft.com/office/powerpoint/2010/main" val="26245761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indent="304800" algn="just">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代码的正确性可以通过一种间接的方式验证</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假设执行一次代码时，数据流为</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1</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到</a:t>
                </a:r>
                <a14:m>
                  <m:oMath xmlns:m="http://schemas.openxmlformats.org/officeDocument/2006/math">
                    <m:sSup>
                      <m:sSupPr>
                        <m:ctrlPr>
                          <a:rPr lang="zh-CN" altLang="zh-SG" sz="1800" i="1" kern="10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SG" sz="1800" i="1" kern="100">
                            <a:effectLst/>
                            <a:latin typeface="Cambria Math" panose="02040503050406030204" pitchFamily="18" charset="0"/>
                            <a:ea typeface="宋体" panose="02010600030101010101" pitchFamily="2" charset="-122"/>
                            <a:cs typeface="Times New Roman" panose="02020603050405020304" pitchFamily="18" charset="0"/>
                          </a:rPr>
                          <m:t>10</m:t>
                        </m:r>
                      </m:e>
                      <m:sup>
                        <m:r>
                          <a:rPr lang="en-US" altLang="zh-SG" sz="1800" i="1" kern="100">
                            <a:effectLst/>
                            <a:latin typeface="Cambria Math" panose="02040503050406030204" pitchFamily="18" charset="0"/>
                            <a:ea typeface="宋体" panose="02010600030101010101" pitchFamily="2" charset="-122"/>
                            <a:cs typeface="Times New Roman" panose="02020603050405020304" pitchFamily="18" charset="0"/>
                          </a:rPr>
                          <m:t>4</m:t>
                        </m:r>
                      </m:sup>
                    </m:sSup>
                  </m:oMath>
                </a14:m>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的整数。程序从其中</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取样</a:t>
                </a:r>
                <a14:m>
                  <m:oMath xmlns:m="http://schemas.openxmlformats.org/officeDocument/2006/math">
                    <m:sSup>
                      <m:sSupPr>
                        <m:ctrlPr>
                          <a:rPr lang="zh-CN" altLang="zh-SG" sz="1800" i="1" kern="10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SG" sz="1800" i="1" kern="100">
                            <a:effectLst/>
                            <a:latin typeface="Cambria Math" panose="02040503050406030204" pitchFamily="18" charset="0"/>
                            <a:ea typeface="宋体" panose="02010600030101010101" pitchFamily="2" charset="-122"/>
                            <a:cs typeface="Times New Roman" panose="02020603050405020304" pitchFamily="18" charset="0"/>
                          </a:rPr>
                          <m:t>10</m:t>
                        </m:r>
                      </m:e>
                      <m:sup>
                        <m:r>
                          <a:rPr lang="en-US" altLang="zh-SG" sz="1800" i="1" kern="100">
                            <a:effectLst/>
                            <a:latin typeface="Cambria Math" panose="02040503050406030204" pitchFamily="18" charset="0"/>
                            <a:ea typeface="宋体" panose="02010600030101010101" pitchFamily="2" charset="-122"/>
                            <a:cs typeface="Times New Roman" panose="02020603050405020304" pitchFamily="18" charset="0"/>
                          </a:rPr>
                          <m:t>2</m:t>
                        </m:r>
                      </m:sup>
                    </m:sSup>
                  </m:oMath>
                </a14:m>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个整数。执行</a:t>
                </a:r>
                <a14:m>
                  <m:oMath xmlns:m="http://schemas.openxmlformats.org/officeDocument/2006/math">
                    <m:sSup>
                      <m:sSupPr>
                        <m:ctrlPr>
                          <a:rPr lang="zh-CN" altLang="zh-SG" sz="1800" i="1" kern="10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SG" sz="1800" i="1" kern="100">
                            <a:effectLst/>
                            <a:latin typeface="Cambria Math" panose="02040503050406030204" pitchFamily="18" charset="0"/>
                            <a:ea typeface="宋体" panose="02010600030101010101" pitchFamily="2" charset="-122"/>
                            <a:cs typeface="Times New Roman" panose="02020603050405020304" pitchFamily="18" charset="0"/>
                          </a:rPr>
                          <m:t>10</m:t>
                        </m:r>
                      </m:e>
                      <m:sup>
                        <m:r>
                          <a:rPr lang="en-US" altLang="zh-SG" sz="1800" i="1" kern="100">
                            <a:effectLst/>
                            <a:latin typeface="Cambria Math" panose="02040503050406030204" pitchFamily="18" charset="0"/>
                            <a:ea typeface="宋体" panose="02010600030101010101" pitchFamily="2" charset="-122"/>
                            <a:cs typeface="Times New Roman" panose="02020603050405020304" pitchFamily="18" charset="0"/>
                          </a:rPr>
                          <m:t>4</m:t>
                        </m:r>
                      </m:sup>
                    </m:sSup>
                  </m:oMath>
                </a14:m>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次后，每个整数应该被抽到</a:t>
                </a:r>
                <a14:m>
                  <m:oMath xmlns:m="http://schemas.openxmlformats.org/officeDocument/2006/math">
                    <m:sSup>
                      <m:sSupPr>
                        <m:ctrlPr>
                          <a:rPr lang="zh-CN" altLang="zh-SG" sz="1800" i="1" kern="100">
                            <a:effectLst/>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SG" sz="1800" i="1" kern="100">
                            <a:effectLst/>
                            <a:latin typeface="Cambria Math" panose="02040503050406030204" pitchFamily="18" charset="0"/>
                            <a:ea typeface="宋体" panose="02010600030101010101" pitchFamily="2" charset="-122"/>
                            <a:cs typeface="Times New Roman" panose="02020603050405020304" pitchFamily="18" charset="0"/>
                          </a:rPr>
                          <m:t>10</m:t>
                        </m:r>
                      </m:e>
                      <m:sup>
                        <m:r>
                          <a:rPr lang="en-US" altLang="zh-SG" sz="1800" i="1" kern="100">
                            <a:effectLst/>
                            <a:latin typeface="Cambria Math" panose="02040503050406030204" pitchFamily="18" charset="0"/>
                            <a:ea typeface="宋体" panose="02010600030101010101" pitchFamily="2" charset="-122"/>
                            <a:cs typeface="Times New Roman" panose="02020603050405020304" pitchFamily="18" charset="0"/>
                          </a:rPr>
                          <m:t>2</m:t>
                        </m:r>
                      </m:sup>
                    </m:sSup>
                  </m:oMath>
                </a14:m>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次左右。</a:t>
                </a:r>
              </a:p>
              <a:p>
                <a:pPr indent="304800" algn="just">
                  <a:lnSpc>
                    <a:spcPct val="150000"/>
                  </a:lnSpc>
                </a:pP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现记录下每个整数</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的取样</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次数，以被</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取样</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次数为</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X</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轴，以（</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取样</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次数为</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X</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轴对应数字的）整数个数为</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Y</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轴作直方图。看所得图像是否服从于平均值为</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100</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的正态分布即可。</a:t>
                </a:r>
              </a:p>
              <a:p>
                <a:endParaRPr lang="zh-SG" altLang="en-US" dirty="0"/>
              </a:p>
            </p:txBody>
          </p:sp>
        </mc:Choice>
        <mc:Fallback xmlns="">
          <p:sp>
            <p:nvSpPr>
              <p:cNvPr id="3" name="备注占位符 2"/>
              <p:cNvSpPr>
                <a:spLocks noGrp="1"/>
              </p:cNvSpPr>
              <p:nvPr>
                <p:ph type="body" idx="1"/>
              </p:nvPr>
            </p:nvSpPr>
            <p:spPr/>
            <p:txBody>
              <a:bodyPr/>
              <a:lstStyle/>
              <a:p>
                <a:pPr indent="304800" algn="just">
                  <a:lnSpc>
                    <a:spcPct val="150000"/>
                  </a:lnSpc>
                </a:pP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假设执行一次代码时，数据流为</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1</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到</a:t>
                </a:r>
                <a:r>
                  <a:rPr lang="en-US" altLang="zh-SG" sz="1800" i="0" kern="100">
                    <a:effectLst/>
                    <a:latin typeface="Cambria Math" panose="02040503050406030204" pitchFamily="18" charset="0"/>
                    <a:ea typeface="宋体" panose="02010600030101010101" pitchFamily="2" charset="-122"/>
                    <a:cs typeface="Times New Roman" panose="02020603050405020304" pitchFamily="18" charset="0"/>
                  </a:rPr>
                  <a:t>10</a:t>
                </a:r>
                <a:r>
                  <a:rPr lang="zh-CN" altLang="zh-SG" sz="1800" i="0" kern="100">
                    <a:effectLst/>
                    <a:latin typeface="Cambria Math" panose="02040503050406030204" pitchFamily="18" charset="0"/>
                    <a:ea typeface="宋体" panose="02010600030101010101" pitchFamily="2" charset="-122"/>
                    <a:cs typeface="Times New Roman" panose="02020603050405020304" pitchFamily="18" charset="0"/>
                  </a:rPr>
                  <a:t>^</a:t>
                </a:r>
                <a:r>
                  <a:rPr lang="en-US" altLang="zh-SG" sz="1800" i="0" kern="100">
                    <a:effectLst/>
                    <a:latin typeface="Cambria Math" panose="02040503050406030204" pitchFamily="18" charset="0"/>
                    <a:ea typeface="宋体" panose="02010600030101010101" pitchFamily="2" charset="-122"/>
                    <a:cs typeface="Times New Roman" panose="02020603050405020304" pitchFamily="18" charset="0"/>
                  </a:rPr>
                  <a:t>4</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的整数。程序从其中抽出</a:t>
                </a:r>
                <a:r>
                  <a:rPr lang="en-US" altLang="zh-SG" sz="1800" i="0" kern="100">
                    <a:effectLst/>
                    <a:latin typeface="Cambria Math" panose="02040503050406030204" pitchFamily="18" charset="0"/>
                    <a:ea typeface="宋体" panose="02010600030101010101" pitchFamily="2" charset="-122"/>
                    <a:cs typeface="Times New Roman" panose="02020603050405020304" pitchFamily="18" charset="0"/>
                  </a:rPr>
                  <a:t>10</a:t>
                </a:r>
                <a:r>
                  <a:rPr lang="zh-CN" altLang="zh-SG" sz="1800" i="0" kern="100">
                    <a:effectLst/>
                    <a:latin typeface="Cambria Math" panose="02040503050406030204" pitchFamily="18" charset="0"/>
                    <a:ea typeface="宋体" panose="02010600030101010101" pitchFamily="2" charset="-122"/>
                    <a:cs typeface="Times New Roman" panose="02020603050405020304" pitchFamily="18" charset="0"/>
                  </a:rPr>
                  <a:t>^</a:t>
                </a:r>
                <a:r>
                  <a:rPr lang="en-US" altLang="zh-SG" sz="1800" i="0" kern="100">
                    <a:effectLst/>
                    <a:latin typeface="Cambria Math" panose="02040503050406030204" pitchFamily="18" charset="0"/>
                    <a:ea typeface="宋体" panose="02010600030101010101" pitchFamily="2" charset="-122"/>
                    <a:cs typeface="Times New Roman" panose="02020603050405020304" pitchFamily="18" charset="0"/>
                  </a:rPr>
                  <a:t>2</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个整数。执行</a:t>
                </a:r>
                <a:r>
                  <a:rPr lang="en-US" altLang="zh-SG" sz="1800" i="0" kern="100">
                    <a:effectLst/>
                    <a:latin typeface="Cambria Math" panose="02040503050406030204" pitchFamily="18" charset="0"/>
                    <a:ea typeface="宋体" panose="02010600030101010101" pitchFamily="2" charset="-122"/>
                    <a:cs typeface="Times New Roman" panose="02020603050405020304" pitchFamily="18" charset="0"/>
                  </a:rPr>
                  <a:t>10</a:t>
                </a:r>
                <a:r>
                  <a:rPr lang="zh-CN" altLang="zh-SG" sz="1800" i="0" kern="100">
                    <a:effectLst/>
                    <a:latin typeface="Cambria Math" panose="02040503050406030204" pitchFamily="18" charset="0"/>
                    <a:ea typeface="宋体" panose="02010600030101010101" pitchFamily="2" charset="-122"/>
                    <a:cs typeface="Times New Roman" panose="02020603050405020304" pitchFamily="18" charset="0"/>
                  </a:rPr>
                  <a:t>^</a:t>
                </a:r>
                <a:r>
                  <a:rPr lang="en-US" altLang="zh-SG" sz="1800" i="0" kern="100">
                    <a:effectLst/>
                    <a:latin typeface="Cambria Math" panose="02040503050406030204" pitchFamily="18" charset="0"/>
                    <a:ea typeface="宋体" panose="02010600030101010101" pitchFamily="2" charset="-122"/>
                    <a:cs typeface="Times New Roman" panose="02020603050405020304" pitchFamily="18" charset="0"/>
                  </a:rPr>
                  <a:t>4</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次后，如果程序正确，则每个整数应该被抽到</a:t>
                </a:r>
                <a:r>
                  <a:rPr lang="en-US" altLang="zh-SG" sz="1800" i="0" kern="100">
                    <a:effectLst/>
                    <a:latin typeface="Cambria Math" panose="02040503050406030204" pitchFamily="18" charset="0"/>
                    <a:ea typeface="宋体" panose="02010600030101010101" pitchFamily="2" charset="-122"/>
                    <a:cs typeface="Times New Roman" panose="02020603050405020304" pitchFamily="18" charset="0"/>
                  </a:rPr>
                  <a:t>10</a:t>
                </a:r>
                <a:r>
                  <a:rPr lang="zh-CN" altLang="zh-SG" sz="1800" i="0" kern="100">
                    <a:effectLst/>
                    <a:latin typeface="Cambria Math" panose="02040503050406030204" pitchFamily="18" charset="0"/>
                    <a:ea typeface="宋体" panose="02010600030101010101" pitchFamily="2" charset="-122"/>
                    <a:cs typeface="Times New Roman" panose="02020603050405020304" pitchFamily="18" charset="0"/>
                  </a:rPr>
                  <a:t>^</a:t>
                </a:r>
                <a:r>
                  <a:rPr lang="en-US" altLang="zh-SG" sz="1800" i="0" kern="100">
                    <a:effectLst/>
                    <a:latin typeface="Cambria Math" panose="02040503050406030204" pitchFamily="18" charset="0"/>
                    <a:ea typeface="宋体" panose="02010600030101010101" pitchFamily="2" charset="-122"/>
                    <a:cs typeface="Times New Roman" panose="02020603050405020304" pitchFamily="18" charset="0"/>
                  </a:rPr>
                  <a:t>2</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次左右。</a:t>
                </a:r>
              </a:p>
              <a:p>
                <a:pPr indent="304800" algn="just">
                  <a:lnSpc>
                    <a:spcPct val="150000"/>
                  </a:lnSpc>
                </a:pP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现记录下每个整数被抽到的次数，以被抽到的次数为</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X</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轴，以（被抽次数为</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X</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轴对应数字的）整数个数为</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Y</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轴作直方图。看所得图像是否服从于平均值为</a:t>
                </a:r>
                <a:r>
                  <a:rPr lang="en-US"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100</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的正态分布即可。</a:t>
                </a:r>
              </a:p>
              <a:p>
                <a:endParaRPr lang="zh-SG" altLang="en-US" dirty="0"/>
              </a:p>
            </p:txBody>
          </p:sp>
        </mc:Fallback>
      </mc:AlternateContent>
      <p:sp>
        <p:nvSpPr>
          <p:cNvPr id="4" name="灯片编号占位符 3"/>
          <p:cNvSpPr>
            <a:spLocks noGrp="1"/>
          </p:cNvSpPr>
          <p:nvPr>
            <p:ph type="sldNum" sz="quarter" idx="5"/>
          </p:nvPr>
        </p:nvSpPr>
        <p:spPr/>
        <p:txBody>
          <a:bodyPr/>
          <a:lstStyle/>
          <a:p>
            <a:fld id="{1FD24666-325C-44BD-8B51-5ECFF9C64E9B}" type="slidenum">
              <a:rPr lang="zh-CN" altLang="en-US" smtClean="0"/>
              <a:t>21</a:t>
            </a:fld>
            <a:endParaRPr lang="zh-CN" altLang="en-US"/>
          </a:p>
        </p:txBody>
      </p:sp>
    </p:spTree>
    <p:extLst>
      <p:ext uri="{BB962C8B-B14F-4D97-AF65-F5344CB8AC3E}">
        <p14:creationId xmlns:p14="http://schemas.microsoft.com/office/powerpoint/2010/main" val="28046669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FD24666-325C-44BD-8B51-5ECFF9C64E9B}" type="slidenum">
              <a:rPr lang="zh-CN" altLang="en-US" smtClean="0"/>
              <a:t>22</a:t>
            </a:fld>
            <a:endParaRPr lang="zh-CN" altLang="en-US"/>
          </a:p>
        </p:txBody>
      </p:sp>
    </p:spTree>
    <p:extLst>
      <p:ext uri="{BB962C8B-B14F-4D97-AF65-F5344CB8AC3E}">
        <p14:creationId xmlns:p14="http://schemas.microsoft.com/office/powerpoint/2010/main" val="17728751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lvl="0" indent="0" algn="just">
              <a:lnSpc>
                <a:spcPct val="150000"/>
              </a:lnSpc>
              <a:buFont typeface="+mj-lt"/>
              <a:buNone/>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本文工作在于：</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gn="just">
              <a:lnSpc>
                <a:spcPct val="150000"/>
              </a:lnSpc>
              <a:buFont typeface="+mj-lt"/>
              <a:buAutoNum type="arabicPeriod"/>
            </a:pP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gn="just">
              <a:lnSpc>
                <a:spcPct val="150000"/>
              </a:lnSpc>
              <a:buFont typeface="+mj-lt"/>
              <a:buAutoNum type="arabicPeriod"/>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对于并行蓄水池采样算法的实现方法进行了讨论，并给出了一种利用阻塞队列实现并行蓄水池算法的方法。</a:t>
            </a:r>
          </a:p>
          <a:p>
            <a:pPr marL="342900" lvl="0" indent="-342900" algn="just">
              <a:lnSpc>
                <a:spcPct val="150000"/>
              </a:lnSpc>
              <a:buFont typeface="+mj-lt"/>
              <a:buAutoNum type="arabicPeriod"/>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利用</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Java</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和</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Rust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分别实现了并行蓄水池算法</a:t>
            </a:r>
          </a:p>
          <a:p>
            <a:pPr marL="342900" lvl="0" indent="-342900" algn="just">
              <a:lnSpc>
                <a:spcPct val="150000"/>
              </a:lnSpc>
              <a:buFont typeface="+mj-lt"/>
              <a:buAutoNum type="arabicPeriod"/>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对比了</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Java</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和</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Rust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因为语言特性上的不同而导致两者在代码设计、程序性能上的区别。</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gn="just">
              <a:lnSpc>
                <a:spcPct val="150000"/>
              </a:lnSpc>
              <a:buFont typeface="+mj-lt"/>
              <a:buAutoNum type="arabicPeriod"/>
            </a:pP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0" lvl="0" indent="0" algn="just">
              <a:lnSpc>
                <a:spcPct val="150000"/>
              </a:lnSpc>
              <a:buFont typeface="+mj-lt"/>
              <a:buNone/>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可以得到结论</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23</a:t>
            </a:fld>
            <a:endParaRPr lang="zh-CN" altLang="en-US"/>
          </a:p>
        </p:txBody>
      </p:sp>
    </p:spTree>
    <p:extLst>
      <p:ext uri="{BB962C8B-B14F-4D97-AF65-F5344CB8AC3E}">
        <p14:creationId xmlns:p14="http://schemas.microsoft.com/office/powerpoint/2010/main" val="14225550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42900" lvl="0" indent="-342900" algn="just">
              <a:lnSpc>
                <a:spcPct val="150000"/>
              </a:lnSpc>
              <a:spcBef>
                <a:spcPts val="600"/>
              </a:spcBef>
              <a:buFont typeface="+mj-lt"/>
              <a:buAutoNum type="arabicPeriod"/>
            </a:pP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本文给出的代码尚不能在取样线程结束后就立刻进行取样结果的收集与合并。</a:t>
            </a:r>
            <a:r>
              <a:rPr lang="zh-CN" altLang="en-US" sz="1200" kern="100" dirty="0">
                <a:effectLst/>
                <a:latin typeface="Times New Roman" panose="02020603050405020304" pitchFamily="18" charset="0"/>
                <a:ea typeface="宋体" panose="02010600030101010101" pitchFamily="2" charset="-122"/>
                <a:cs typeface="Times New Roman" panose="02020603050405020304" pitchFamily="18" charset="0"/>
              </a:rPr>
              <a:t>需要</a:t>
            </a: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使用消息传递重新设计线程间的协作方式</a:t>
            </a:r>
            <a:r>
              <a:rPr lang="zh-CN" altLang="en-US" sz="1200"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gn="just">
              <a:lnSpc>
                <a:spcPct val="150000"/>
              </a:lnSpc>
              <a:spcBef>
                <a:spcPts val="600"/>
              </a:spcBef>
              <a:buFont typeface="+mj-lt"/>
              <a:buAutoNum type="arabicPeriod"/>
            </a:pP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以异步编程范式实现并行蓄水池算法。</a:t>
            </a:r>
          </a:p>
          <a:p>
            <a:pPr marL="342900" lvl="0" indent="-342900" algn="just">
              <a:lnSpc>
                <a:spcPct val="150000"/>
              </a:lnSpc>
              <a:spcBef>
                <a:spcPts val="600"/>
              </a:spcBef>
              <a:buFont typeface="+mj-lt"/>
              <a:buAutoNum type="arabicPeriod"/>
            </a:pP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使用线程池技术实现合并取样结果</a:t>
            </a:r>
            <a:r>
              <a:rPr lang="zh-CN" altLang="en-US" sz="1200"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gn="just">
              <a:lnSpc>
                <a:spcPct val="150000"/>
              </a:lnSpc>
              <a:spcBef>
                <a:spcPts val="600"/>
              </a:spcBef>
              <a:buFont typeface="+mj-lt"/>
              <a:buAutoNum type="arabicPeriod"/>
            </a:pPr>
            <a:r>
              <a:rPr lang="zh-CN" altLang="zh-SG" sz="1200" kern="100" dirty="0">
                <a:effectLst/>
                <a:latin typeface="Times New Roman" panose="02020603050405020304" pitchFamily="18" charset="0"/>
                <a:ea typeface="宋体" panose="02010600030101010101" pitchFamily="2" charset="-122"/>
                <a:cs typeface="Times New Roman" panose="02020603050405020304" pitchFamily="18" charset="0"/>
              </a:rPr>
              <a:t>对使用特征对象带来的性能波动给出一个合理的解释。</a:t>
            </a:r>
          </a:p>
          <a:p>
            <a:endParaRPr lang="zh-CN"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24</a:t>
            </a:fld>
            <a:endParaRPr lang="zh-CN" altLang="en-US"/>
          </a:p>
        </p:txBody>
      </p:sp>
    </p:spTree>
    <p:extLst>
      <p:ext uri="{BB962C8B-B14F-4D97-AF65-F5344CB8AC3E}">
        <p14:creationId xmlns:p14="http://schemas.microsoft.com/office/powerpoint/2010/main" val="18934741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近年来互联网</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应用</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不断发展正在对企业的后端服务器提出更高的要求</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，具体来说是</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对海量的客户需求能够提供快速处理的能力</a:t>
            </a:r>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通常来说有以下解决方案 </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1. 2. 3.</a:t>
            </a:r>
          </a:p>
          <a:p>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1FD24666-325C-44BD-8B51-5ECFF9C64E9B}" type="slidenum">
              <a:rPr lang="zh-CN" altLang="en-US" smtClean="0"/>
              <a:t>3</a:t>
            </a:fld>
            <a:endParaRPr lang="zh-CN" altLang="en-US"/>
          </a:p>
        </p:txBody>
      </p:sp>
    </p:spTree>
    <p:extLst>
      <p:ext uri="{BB962C8B-B14F-4D97-AF65-F5344CB8AC3E}">
        <p14:creationId xmlns:p14="http://schemas.microsoft.com/office/powerpoint/2010/main" val="3719235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最近流行的</a:t>
            </a:r>
            <a:r>
              <a:rPr lang="en-US" altLang="zh-CN" dirty="0"/>
              <a:t>Rust</a:t>
            </a:r>
            <a:r>
              <a:rPr lang="zh-CN" altLang="en-US" dirty="0"/>
              <a:t>语言就是一种擅长并发编程的，运行速度快的语言</a:t>
            </a:r>
          </a:p>
        </p:txBody>
      </p:sp>
      <p:sp>
        <p:nvSpPr>
          <p:cNvPr id="4" name="灯片编号占位符 3"/>
          <p:cNvSpPr>
            <a:spLocks noGrp="1"/>
          </p:cNvSpPr>
          <p:nvPr>
            <p:ph type="sldNum" sz="quarter" idx="5"/>
          </p:nvPr>
        </p:nvSpPr>
        <p:spPr/>
        <p:txBody>
          <a:bodyPr/>
          <a:lstStyle/>
          <a:p>
            <a:fld id="{1FD24666-325C-44BD-8B51-5ECFF9C64E9B}" type="slidenum">
              <a:rPr lang="zh-CN" altLang="en-US" smtClean="0"/>
              <a:t>4</a:t>
            </a:fld>
            <a:endParaRPr lang="zh-CN" altLang="en-US"/>
          </a:p>
        </p:txBody>
      </p:sp>
    </p:spTree>
    <p:extLst>
      <p:ext uri="{BB962C8B-B14F-4D97-AF65-F5344CB8AC3E}">
        <p14:creationId xmlns:p14="http://schemas.microsoft.com/office/powerpoint/2010/main" val="7975494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dirty="0"/>
              <a:t>Rust</a:t>
            </a:r>
            <a:r>
              <a:rPr lang="zh-CN" altLang="en-US" sz="1800" dirty="0"/>
              <a:t>的语言特性主要是</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使用所有权的概念来管理内存。简单来说，内存中的每一个资源都</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由唯一的</a:t>
            </a:r>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变量所拥有，这个变量称为内存资源的所有者。</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所有权在编译期间检查，在运行时没有开销。</a:t>
            </a:r>
            <a:endParaRPr lang="en-US" altLang="zh-CN" dirty="0"/>
          </a:p>
          <a:p>
            <a:endParaRPr lang="en-US" altLang="zh-CN" dirty="0"/>
          </a:p>
          <a:p>
            <a:r>
              <a:rPr lang="zh-CN" altLang="en-US" dirty="0"/>
              <a:t>它</a:t>
            </a:r>
            <a:r>
              <a:rPr lang="zh-CN" altLang="en-US" sz="1200" dirty="0"/>
              <a:t>凭借</a:t>
            </a:r>
            <a:r>
              <a:rPr lang="zh-CN" altLang="en-US" sz="1200" dirty="0">
                <a:solidFill>
                  <a:srgbClr val="FF0000"/>
                </a:solidFill>
              </a:rPr>
              <a:t>所有权</a:t>
            </a:r>
            <a:r>
              <a:rPr lang="zh-CN" altLang="en-US" sz="1200" dirty="0"/>
              <a:t>与</a:t>
            </a:r>
            <a:r>
              <a:rPr lang="zh-CN" altLang="en-US" sz="1200" dirty="0">
                <a:solidFill>
                  <a:srgbClr val="FF0000"/>
                </a:solidFill>
              </a:rPr>
              <a:t>类型系统</a:t>
            </a:r>
            <a:r>
              <a:rPr lang="zh-CN" altLang="en-US" sz="1200" dirty="0"/>
              <a:t>实现</a:t>
            </a:r>
            <a:r>
              <a:rPr lang="zh-CN" altLang="en-US" dirty="0"/>
              <a:t>了：</a:t>
            </a:r>
            <a:endParaRPr lang="en-US" altLang="zh-CN" dirty="0"/>
          </a:p>
          <a:p>
            <a:endParaRPr lang="en-US" altLang="zh-CN" dirty="0"/>
          </a:p>
          <a:p>
            <a:r>
              <a:rPr lang="zh-CN" altLang="en-US" dirty="0"/>
              <a:t>没有垃圾回收，也不用手动管理，速度快</a:t>
            </a:r>
            <a:endParaRPr lang="en-US" altLang="zh-CN" dirty="0"/>
          </a:p>
          <a:p>
            <a:endParaRPr lang="en-US" altLang="zh-CN" dirty="0"/>
          </a:p>
          <a:p>
            <a:r>
              <a:rPr lang="zh-CN" altLang="en-US" dirty="0"/>
              <a:t>内存安全，不会有野指针</a:t>
            </a:r>
            <a:endParaRPr lang="en-US" altLang="zh-CN" dirty="0"/>
          </a:p>
          <a:p>
            <a:endParaRPr lang="en-US" altLang="zh-CN" dirty="0"/>
          </a:p>
          <a:p>
            <a:r>
              <a:rPr lang="en-US" altLang="zh-CN" dirty="0"/>
              <a:t>Fearless concurrency</a:t>
            </a:r>
            <a:r>
              <a:rPr lang="zh-CN" altLang="en-US" dirty="0"/>
              <a:t>是</a:t>
            </a:r>
            <a:r>
              <a:rPr lang="en-US" altLang="zh-CN" dirty="0"/>
              <a:t>Rust</a:t>
            </a:r>
            <a:r>
              <a:rPr lang="zh-CN" altLang="en-US" dirty="0"/>
              <a:t>的开发者的一个说法，指</a:t>
            </a:r>
            <a:r>
              <a:rPr lang="en-US" altLang="zh-CN" dirty="0"/>
              <a:t>Rust</a:t>
            </a:r>
            <a:r>
              <a:rPr lang="zh-CN" altLang="en-US" dirty="0"/>
              <a:t>可以使大部分运行时才会出现的并发错误转变为编译错误</a:t>
            </a:r>
          </a:p>
        </p:txBody>
      </p:sp>
      <p:sp>
        <p:nvSpPr>
          <p:cNvPr id="4" name="灯片编号占位符 3"/>
          <p:cNvSpPr>
            <a:spLocks noGrp="1"/>
          </p:cNvSpPr>
          <p:nvPr>
            <p:ph type="sldNum" sz="quarter" idx="5"/>
          </p:nvPr>
        </p:nvSpPr>
        <p:spPr/>
        <p:txBody>
          <a:bodyPr/>
          <a:lstStyle/>
          <a:p>
            <a:fld id="{1FD24666-325C-44BD-8B51-5ECFF9C64E9B}" type="slidenum">
              <a:rPr lang="zh-CN" altLang="en-US" smtClean="0"/>
              <a:t>5</a:t>
            </a:fld>
            <a:endParaRPr lang="zh-CN" altLang="en-US"/>
          </a:p>
        </p:txBody>
      </p:sp>
    </p:spTree>
    <p:extLst>
      <p:ext uri="{BB962C8B-B14F-4D97-AF65-F5344CB8AC3E}">
        <p14:creationId xmlns:p14="http://schemas.microsoft.com/office/powerpoint/2010/main" val="36917795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304800" algn="just">
              <a:lnSpc>
                <a:spcPct val="150000"/>
              </a:lnSpc>
            </a:pP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为了从语言特性、抽象层次、并发性能等层面对比新兴的</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Rust</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语言和传统的</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Java</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语言，论文中选择了“蓄水池取样算法”这一并发算法，并分别</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用两个</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语言对其进行了</a:t>
            </a:r>
            <a:r>
              <a:rPr lang="zh-CN" altLang="zh-CN" sz="1800" kern="100">
                <a:effectLst/>
                <a:latin typeface="Times New Roman" panose="02020603050405020304" pitchFamily="18" charset="0"/>
                <a:ea typeface="宋体" panose="02010600030101010101" pitchFamily="2" charset="-122"/>
                <a:cs typeface="Times New Roman" panose="02020603050405020304" pitchFamily="18" charset="0"/>
              </a:rPr>
              <a:t>实现。据此</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比较两</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者</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在开发过程</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和结果</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上的差异。</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indent="304800" algn="just">
              <a:lnSpc>
                <a:spcPct val="150000"/>
              </a:lnSpc>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先介绍一下蓄水池采样算法</a:t>
            </a:r>
            <a:endPar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1FD24666-325C-44BD-8B51-5ECFF9C64E9B}" type="slidenum">
              <a:rPr lang="zh-CN" altLang="en-US" smtClean="0"/>
              <a:t>6</a:t>
            </a:fld>
            <a:endParaRPr lang="zh-CN" altLang="en-US"/>
          </a:p>
        </p:txBody>
      </p:sp>
    </p:spTree>
    <p:extLst>
      <p:ext uri="{BB962C8B-B14F-4D97-AF65-F5344CB8AC3E}">
        <p14:creationId xmlns:p14="http://schemas.microsoft.com/office/powerpoint/2010/main" val="40067423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50000"/>
              </a:lnSpc>
              <a:spcBef>
                <a:spcPts val="0"/>
              </a:spcBef>
              <a:spcAft>
                <a:spcPts val="0"/>
              </a:spcAft>
              <a:buClrTx/>
              <a:buSzTx/>
              <a:buFont typeface="+mj-lt"/>
              <a:buNone/>
              <a:tabLst/>
              <a:defRPr/>
            </a:pPr>
            <a:r>
              <a:rPr lang="zh-CN" altLang="en-US" sz="1800" dirty="0">
                <a:effectLst/>
                <a:latin typeface="Calibri" panose="020F0502020204030204" pitchFamily="34" charset="0"/>
                <a:ea typeface="+mn-ea"/>
                <a:cs typeface="Times New Roman" panose="02020603050405020304" pitchFamily="18" charset="0"/>
              </a:rPr>
              <a:t>蓄水池算法是一个采样算法，以</a:t>
            </a:r>
            <a:r>
              <a:rPr lang="en-US" altLang="zh-CN" sz="1800" dirty="0">
                <a:effectLst/>
                <a:latin typeface="Calibri" panose="020F0502020204030204" pitchFamily="34" charset="0"/>
                <a:ea typeface="+mn-ea"/>
                <a:cs typeface="Times New Roman" panose="02020603050405020304" pitchFamily="18" charset="0"/>
              </a:rPr>
              <a:t>O(N)</a:t>
            </a:r>
            <a:r>
              <a:rPr lang="zh-CN" altLang="en-US" sz="1800" dirty="0">
                <a:effectLst/>
                <a:latin typeface="Calibri" panose="020F0502020204030204" pitchFamily="34" charset="0"/>
                <a:ea typeface="+mn-ea"/>
                <a:cs typeface="Times New Roman" panose="02020603050405020304" pitchFamily="18" charset="0"/>
              </a:rPr>
              <a:t>的时间复杂度，</a:t>
            </a:r>
            <a:r>
              <a:rPr lang="en-US" altLang="zh-CN" sz="1800" dirty="0">
                <a:effectLst/>
                <a:latin typeface="Calibri" panose="020F0502020204030204" pitchFamily="34" charset="0"/>
                <a:ea typeface="+mn-ea"/>
                <a:cs typeface="Times New Roman" panose="02020603050405020304" pitchFamily="18" charset="0"/>
              </a:rPr>
              <a:t>O(k)</a:t>
            </a:r>
            <a:r>
              <a:rPr lang="zh-CN" altLang="en-US" sz="1800" dirty="0">
                <a:effectLst/>
                <a:latin typeface="Calibri" panose="020F0502020204030204" pitchFamily="34" charset="0"/>
                <a:ea typeface="+mn-ea"/>
                <a:cs typeface="Times New Roman" panose="02020603050405020304" pitchFamily="18" charset="0"/>
              </a:rPr>
              <a:t>的空间复杂度从长度为</a:t>
            </a:r>
            <a:r>
              <a:rPr lang="en-US" altLang="zh-CN" sz="1800" dirty="0">
                <a:effectLst/>
                <a:latin typeface="Calibri" panose="020F0502020204030204" pitchFamily="34" charset="0"/>
                <a:ea typeface="+mn-ea"/>
                <a:cs typeface="Times New Roman" panose="02020603050405020304" pitchFamily="18" charset="0"/>
              </a:rPr>
              <a:t>N</a:t>
            </a:r>
            <a:r>
              <a:rPr lang="zh-CN" altLang="en-US" sz="1800" dirty="0">
                <a:effectLst/>
                <a:latin typeface="Calibri" panose="020F0502020204030204" pitchFamily="34" charset="0"/>
                <a:ea typeface="+mn-ea"/>
                <a:cs typeface="Times New Roman" panose="02020603050405020304" pitchFamily="18" charset="0"/>
              </a:rPr>
              <a:t>的数据流中取出</a:t>
            </a:r>
            <a:r>
              <a:rPr lang="en-US" altLang="zh-CN" sz="1800" dirty="0">
                <a:effectLst/>
                <a:latin typeface="Calibri" panose="020F0502020204030204" pitchFamily="34" charset="0"/>
                <a:ea typeface="+mn-ea"/>
                <a:cs typeface="Times New Roman" panose="02020603050405020304" pitchFamily="18" charset="0"/>
              </a:rPr>
              <a:t>k</a:t>
            </a:r>
            <a:r>
              <a:rPr lang="zh-CN" altLang="en-US" sz="1800" dirty="0">
                <a:effectLst/>
                <a:latin typeface="Calibri" panose="020F0502020204030204" pitchFamily="34" charset="0"/>
                <a:ea typeface="+mn-ea"/>
                <a:cs typeface="Times New Roman" panose="02020603050405020304" pitchFamily="18" charset="0"/>
              </a:rPr>
              <a:t>个样本</a:t>
            </a:r>
            <a:endParaRPr lang="en-US" altLang="zh-CN" sz="1800" dirty="0">
              <a:effectLst/>
              <a:latin typeface="Calibri" panose="020F0502020204030204" pitchFamily="34" charset="0"/>
              <a:ea typeface="+mn-ea"/>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 typeface="+mj-lt"/>
              <a:buNone/>
              <a:tabLst/>
              <a:defRPr/>
            </a:pPr>
            <a:endParaRPr lang="en-US" altLang="zh-CN" sz="1800" dirty="0">
              <a:effectLst/>
              <a:latin typeface="Calibri" panose="020F0502020204030204" pitchFamily="34" charset="0"/>
              <a:ea typeface="+mn-ea"/>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 typeface="+mj-lt"/>
              <a:buNone/>
              <a:tabLst/>
              <a:defRPr/>
            </a:pPr>
            <a:r>
              <a:rPr lang="zh-CN" altLang="zh-SG" sz="1800" dirty="0">
                <a:effectLst/>
                <a:latin typeface="Calibri" panose="020F0502020204030204" pitchFamily="34" charset="0"/>
                <a:ea typeface="+mn-ea"/>
                <a:cs typeface="Times New Roman" panose="02020603050405020304" pitchFamily="18" charset="0"/>
              </a:rPr>
              <a:t>简单说，朴素蓄水池算法维护一个长度为</a:t>
            </a:r>
            <a:r>
              <a:rPr lang="en-US" altLang="zh-SG" sz="1800" dirty="0">
                <a:effectLst/>
                <a:latin typeface="Calibri" panose="020F0502020204030204" pitchFamily="34" charset="0"/>
                <a:ea typeface="+mn-ea"/>
                <a:cs typeface="Times New Roman" panose="02020603050405020304" pitchFamily="18" charset="0"/>
              </a:rPr>
              <a:t>k</a:t>
            </a:r>
            <a:r>
              <a:rPr lang="zh-CN" altLang="zh-SG" sz="1800" dirty="0">
                <a:effectLst/>
                <a:latin typeface="Calibri" panose="020F0502020204030204" pitchFamily="34" charset="0"/>
                <a:ea typeface="+mn-ea"/>
                <a:cs typeface="Times New Roman" panose="02020603050405020304" pitchFamily="18" charset="0"/>
              </a:rPr>
              <a:t>的数组（</a:t>
            </a:r>
            <a:r>
              <a:rPr lang="en-US" altLang="zh-SG" sz="1800" dirty="0">
                <a:effectLst/>
                <a:latin typeface="Calibri" panose="020F0502020204030204" pitchFamily="34" charset="0"/>
                <a:ea typeface="+mn-ea"/>
                <a:cs typeface="Times New Roman" panose="02020603050405020304" pitchFamily="18" charset="0"/>
              </a:rPr>
              <a:t>vector</a:t>
            </a:r>
            <a:r>
              <a:rPr lang="zh-CN" altLang="zh-SG" sz="1800" dirty="0">
                <a:effectLst/>
                <a:latin typeface="Calibri" panose="020F0502020204030204" pitchFamily="34" charset="0"/>
                <a:ea typeface="+mn-ea"/>
                <a:cs typeface="Times New Roman" panose="02020603050405020304" pitchFamily="18" charset="0"/>
              </a:rPr>
              <a:t>），算法名字中的“蓄水池”就代指被维护的这个数组。蓄水池首先被数据流中的前</a:t>
            </a:r>
            <a:r>
              <a:rPr lang="en-US" altLang="zh-SG" sz="1800" dirty="0">
                <a:effectLst/>
                <a:latin typeface="Calibri" panose="020F0502020204030204" pitchFamily="34" charset="0"/>
                <a:ea typeface="+mn-ea"/>
                <a:cs typeface="Times New Roman" panose="02020603050405020304" pitchFamily="18" charset="0"/>
              </a:rPr>
              <a:t>k</a:t>
            </a:r>
            <a:r>
              <a:rPr lang="zh-CN" altLang="zh-SG" sz="1800" dirty="0">
                <a:effectLst/>
                <a:latin typeface="Calibri" panose="020F0502020204030204" pitchFamily="34" charset="0"/>
                <a:ea typeface="+mn-ea"/>
                <a:cs typeface="Times New Roman" panose="02020603050405020304" pitchFamily="18" charset="0"/>
              </a:rPr>
              <a:t>个元素填满。对于之后的元素，以</a:t>
            </a:r>
            <a:r>
              <a:rPr lang="zh-CN" altLang="en-US" sz="1800" dirty="0">
                <a:effectLst/>
                <a:latin typeface="Calibri" panose="020F0502020204030204" pitchFamily="34" charset="0"/>
                <a:ea typeface="+mn-ea"/>
                <a:cs typeface="Times New Roman" panose="02020603050405020304" pitchFamily="18" charset="0"/>
              </a:rPr>
              <a:t>一定的</a:t>
            </a:r>
            <a:r>
              <a:rPr lang="zh-CN" altLang="zh-SG" sz="1800" dirty="0">
                <a:effectLst/>
                <a:latin typeface="Calibri" panose="020F0502020204030204" pitchFamily="34" charset="0"/>
                <a:ea typeface="+mn-ea"/>
                <a:cs typeface="Times New Roman" panose="02020603050405020304" pitchFamily="18" charset="0"/>
              </a:rPr>
              <a:t>概率决定其是否被取样。倘若决定取样，则用这个元素添加进数组中。数组（蓄水池）的大小是不变的，因此有进就有出</a:t>
            </a:r>
            <a:r>
              <a:rPr lang="zh-CN" altLang="en-US" sz="1800" dirty="0">
                <a:effectLst/>
                <a:latin typeface="Calibri" panose="020F0502020204030204" pitchFamily="34" charset="0"/>
                <a:ea typeface="+mn-ea"/>
                <a:cs typeface="Times New Roman" panose="02020603050405020304" pitchFamily="18" charset="0"/>
              </a:rPr>
              <a:t>，</a:t>
            </a:r>
            <a:r>
              <a:rPr lang="zh-CN" altLang="zh-SG" sz="1800" dirty="0">
                <a:effectLst/>
                <a:latin typeface="Calibri" panose="020F0502020204030204" pitchFamily="34" charset="0"/>
                <a:ea typeface="+mn-ea"/>
                <a:cs typeface="Times New Roman" panose="02020603050405020304" pitchFamily="18" charset="0"/>
              </a:rPr>
              <a:t>一个</a:t>
            </a:r>
            <a:r>
              <a:rPr lang="zh-CN" altLang="en-US" sz="1800" dirty="0">
                <a:effectLst/>
                <a:latin typeface="Calibri" panose="020F0502020204030204" pitchFamily="34" charset="0"/>
                <a:ea typeface="+mn-ea"/>
                <a:cs typeface="Times New Roman" panose="02020603050405020304" pitchFamily="18" charset="0"/>
              </a:rPr>
              <a:t>随机的</a:t>
            </a:r>
            <a:r>
              <a:rPr lang="zh-CN" altLang="zh-SG" sz="1800" dirty="0">
                <a:effectLst/>
                <a:latin typeface="Calibri" panose="020F0502020204030204" pitchFamily="34" charset="0"/>
                <a:ea typeface="+mn-ea"/>
                <a:cs typeface="Times New Roman" panose="02020603050405020304" pitchFamily="18" charset="0"/>
              </a:rPr>
              <a:t>旧元素被替换为新元素，旧元素被丢弃。</a:t>
            </a:r>
            <a:endParaRPr lang="en-US" altLang="zh-CN" sz="1800" dirty="0">
              <a:effectLst/>
              <a:latin typeface="Calibri" panose="020F0502020204030204" pitchFamily="34" charset="0"/>
              <a:ea typeface="+mn-ea"/>
              <a:cs typeface="Times New Roman" panose="02020603050405020304" pitchFamily="18" charset="0"/>
            </a:endParaRPr>
          </a:p>
          <a:p>
            <a:pPr marL="0" marR="0" lvl="0" indent="0" algn="just" defTabSz="914400" rtl="0" eaLnBrk="1" fontAlgn="auto" latinLnBrk="0" hangingPunct="1">
              <a:lnSpc>
                <a:spcPct val="150000"/>
              </a:lnSpc>
              <a:spcBef>
                <a:spcPts val="0"/>
              </a:spcBef>
              <a:spcAft>
                <a:spcPts val="0"/>
              </a:spcAft>
              <a:buClrTx/>
              <a:buSzTx/>
              <a:buFont typeface="+mj-lt"/>
              <a:buNone/>
              <a:tabLst/>
              <a:defRPr/>
            </a:pPr>
            <a:endParaRPr lang="zh-SG" altLang="en-US" sz="1800" dirty="0"/>
          </a:p>
          <a:p>
            <a:pPr marL="0" lvl="0" indent="0" algn="just">
              <a:lnSpc>
                <a:spcPct val="150000"/>
              </a:lnSpc>
              <a:buFont typeface="+mj-lt"/>
              <a:buNone/>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选择蓄水池算法验证</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Rust</a:t>
            </a: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并发性能的原因在于：</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gn="just">
              <a:lnSpc>
                <a:spcPct val="150000"/>
              </a:lnSpc>
              <a:buFont typeface="+mj-lt"/>
              <a:buAutoNum type="arabicPeriod"/>
            </a:pP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gn="just">
              <a:lnSpc>
                <a:spcPct val="150000"/>
              </a:lnSpc>
              <a:buFont typeface="+mj-lt"/>
              <a:buAutoNum type="arabicPeriod"/>
            </a:pP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蓄水池算法的应用场景非常广泛，如果有取样的需求，就可以使用蓄水池算法及其变种。</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gn="just">
              <a:lnSpc>
                <a:spcPct val="150000"/>
              </a:lnSpc>
              <a:buFont typeface="+mj-lt"/>
              <a:buAutoNum type="arabicPeriod"/>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算法实现</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涉及到并发算法设计中的许多问题，包括线程调度、共享内存的数据竞争等</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gn="just">
              <a:lnSpc>
                <a:spcPct val="150000"/>
              </a:lnSpc>
              <a:buFont typeface="+mj-lt"/>
              <a:buAutoNum type="arabicPeriod"/>
            </a:pP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数据规模易于调整，便于测试</a:t>
            </a:r>
          </a:p>
          <a:p>
            <a:pPr marL="342900" lvl="0" indent="-342900" algn="just">
              <a:lnSpc>
                <a:spcPct val="150000"/>
              </a:lnSpc>
              <a:buFont typeface="+mj-lt"/>
              <a:buAutoNum type="arabicPeriod"/>
            </a:pPr>
            <a:r>
              <a:rPr lang="zh-CN" altLang="en-US" sz="1800" kern="100" dirty="0">
                <a:effectLst/>
                <a:latin typeface="Times New Roman" panose="02020603050405020304" pitchFamily="18" charset="0"/>
                <a:ea typeface="宋体" panose="02010600030101010101" pitchFamily="2" charset="-122"/>
                <a:cs typeface="Times New Roman" panose="02020603050405020304" pitchFamily="18" charset="0"/>
              </a:rPr>
              <a:t>实现方便且</a:t>
            </a:r>
            <a:r>
              <a:rPr lang="zh-CN" altLang="zh-SG" sz="1800" kern="100" dirty="0">
                <a:effectLst/>
                <a:latin typeface="Times New Roman" panose="02020603050405020304" pitchFamily="18" charset="0"/>
                <a:ea typeface="宋体" panose="02010600030101010101" pitchFamily="2" charset="-122"/>
                <a:cs typeface="Times New Roman" panose="02020603050405020304" pitchFamily="18" charset="0"/>
              </a:rPr>
              <a:t>代码的正确性易于验证</a:t>
            </a:r>
          </a:p>
          <a:p>
            <a:endParaRPr lang="en-US" altLang="zh-SG" dirty="0"/>
          </a:p>
          <a:p>
            <a:endParaRPr lang="zh-SG"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7</a:t>
            </a:fld>
            <a:endParaRPr lang="zh-CN" altLang="en-US"/>
          </a:p>
        </p:txBody>
      </p:sp>
    </p:spTree>
    <p:extLst>
      <p:ext uri="{BB962C8B-B14F-4D97-AF65-F5344CB8AC3E}">
        <p14:creationId xmlns:p14="http://schemas.microsoft.com/office/powerpoint/2010/main" val="2435925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r>
                  <a:rPr lang="zh-CN" altLang="en-US" sz="1800" dirty="0">
                    <a:effectLst/>
                    <a:latin typeface="Calibri" panose="020F0502020204030204" pitchFamily="34" charset="0"/>
                    <a:ea typeface="+mn-ea"/>
                    <a:cs typeface="Times New Roman" panose="02020603050405020304" pitchFamily="18" charset="0"/>
                  </a:rPr>
                  <a:t>通过合并算法可以将朴素蓄水池算法推广到并行</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蓄水池算法</a:t>
                </a:r>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合并算法的定义是：将两个长度为</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k</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的取样结果合并为一个长度为</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k</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的取样结果，且保证</a:t>
                </a:r>
                <a:r>
                  <a:rPr lang="en-US" altLang="zh-CN" sz="1800" dirty="0">
                    <a:effectLst/>
                    <a:latin typeface="Calibri" panose="020F0502020204030204" pitchFamily="34" charset="0"/>
                    <a:ea typeface="等线" panose="02010600030101010101" pitchFamily="2" charset="-122"/>
                    <a:cs typeface="Times New Roman" panose="02020603050405020304" pitchFamily="18" charset="0"/>
                  </a:rPr>
                  <a:t>2</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个数据流中的元素被取样的概率相等，</a:t>
                </a:r>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并行蓄水池算法的基本流程如下：</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对</a:t>
                </a:r>
                <a14:m>
                  <m:oMath xmlns:m="http://schemas.openxmlformats.org/officeDocument/2006/math">
                    <m:r>
                      <a:rPr lang="en-US" altLang="zh-SG" sz="1800" i="1">
                        <a:effectLst/>
                        <a:latin typeface="Cambria Math" panose="02040503050406030204" pitchFamily="18" charset="0"/>
                        <a:ea typeface="等线" panose="02010600030101010101" pitchFamily="2" charset="-122"/>
                        <a:cs typeface="Times New Roman" panose="02020603050405020304" pitchFamily="18" charset="0"/>
                      </a:rPr>
                      <m:t>𝑋</m:t>
                    </m:r>
                  </m:oMath>
                </a14:m>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个数据流进行取样后，将</a:t>
                </a:r>
                <a14:m>
                  <m:oMath xmlns:m="http://schemas.openxmlformats.org/officeDocument/2006/math">
                    <m:r>
                      <a:rPr lang="en-US" altLang="zh-SG" sz="1800" i="1">
                        <a:effectLst/>
                        <a:latin typeface="Cambria Math" panose="02040503050406030204" pitchFamily="18" charset="0"/>
                        <a:ea typeface="等线" panose="02010600030101010101" pitchFamily="2" charset="-122"/>
                        <a:cs typeface="Times New Roman" panose="02020603050405020304" pitchFamily="18" charset="0"/>
                      </a:rPr>
                      <m:t>𝑋</m:t>
                    </m:r>
                  </m:oMath>
                </a14:m>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个取样结果两两合并，一共合并</a:t>
                </a:r>
                <a14:m>
                  <m:oMath xmlns:m="http://schemas.openxmlformats.org/officeDocument/2006/math">
                    <m:r>
                      <a:rPr lang="en-US" altLang="zh-SG" sz="1800" i="1">
                        <a:effectLst/>
                        <a:latin typeface="Cambria Math" panose="02040503050406030204" pitchFamily="18" charset="0"/>
                        <a:ea typeface="等线" panose="02010600030101010101" pitchFamily="2" charset="-122"/>
                        <a:cs typeface="Times New Roman" panose="02020603050405020304" pitchFamily="18" charset="0"/>
                      </a:rPr>
                      <m:t>𝑋</m:t>
                    </m:r>
                    <m:r>
                      <a:rPr lang="en-US" altLang="zh-SG" sz="1800" i="1">
                        <a:effectLst/>
                        <a:latin typeface="Cambria Math" panose="02040503050406030204" pitchFamily="18" charset="0"/>
                        <a:ea typeface="等线" panose="02010600030101010101" pitchFamily="2" charset="-122"/>
                        <a:cs typeface="Times New Roman" panose="02020603050405020304" pitchFamily="18" charset="0"/>
                      </a:rPr>
                      <m:t>−1</m:t>
                    </m:r>
                  </m:oMath>
                </a14:m>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次，就可以得到针对多个数据流的取样结果。其中针对数据流的取样可以并行执行，</a:t>
                </a:r>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每个</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数据流由一个</a:t>
                </a:r>
                <a:r>
                  <a:rPr lang="zh-CN" altLang="zh-SG" sz="1800" b="1" dirty="0">
                    <a:effectLst/>
                    <a:latin typeface="Calibri" panose="020F0502020204030204" pitchFamily="34" charset="0"/>
                    <a:ea typeface="等线" panose="02010600030101010101" pitchFamily="2" charset="-122"/>
                    <a:cs typeface="Times New Roman" panose="02020603050405020304" pitchFamily="18" charset="0"/>
                  </a:rPr>
                  <a:t>取样线程</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负责；而合并由多个</a:t>
                </a:r>
                <a:r>
                  <a:rPr lang="zh-CN" altLang="zh-SG" sz="1800" b="1" dirty="0">
                    <a:effectLst/>
                    <a:latin typeface="Calibri" panose="020F0502020204030204" pitchFamily="34" charset="0"/>
                    <a:ea typeface="等线" panose="02010600030101010101" pitchFamily="2" charset="-122"/>
                    <a:cs typeface="Times New Roman" panose="02020603050405020304" pitchFamily="18" charset="0"/>
                  </a:rPr>
                  <a:t>合并线程</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并行执行，继而就可以说整个算法是一个并行的算法</a:t>
                </a:r>
                <a:endParaRPr lang="zh-SG" altLang="en-US" dirty="0"/>
              </a:p>
            </p:txBody>
          </p:sp>
        </mc:Choice>
        <mc:Fallback xmlns="">
          <p:sp>
            <p:nvSpPr>
              <p:cNvPr id="3" name="备注占位符 2"/>
              <p:cNvSpPr>
                <a:spLocks noGrp="1"/>
              </p:cNvSpPr>
              <p:nvPr>
                <p:ph type="body" idx="1"/>
              </p:nvPr>
            </p:nvSpPr>
            <p:spPr/>
            <p:txBody>
              <a:bodyPr/>
              <a:lstStyle/>
              <a:p>
                <a:r>
                  <a:rPr lang="zh-CN" altLang="en-US" sz="1800" dirty="0">
                    <a:effectLst/>
                    <a:latin typeface="Calibri" panose="020F0502020204030204" pitchFamily="34" charset="0"/>
                    <a:ea typeface="等线" panose="02010600030101010101" pitchFamily="2" charset="-122"/>
                    <a:cs typeface="Times New Roman" panose="02020603050405020304" pitchFamily="18" charset="0"/>
                  </a:rPr>
                  <a:t>并行蓄水池</a:t>
                </a:r>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endParaRPr lang="en-US" altLang="zh-CN" sz="1800" dirty="0">
                  <a:effectLst/>
                  <a:latin typeface="Calibri" panose="020F0502020204030204" pitchFamily="34" charset="0"/>
                  <a:ea typeface="等线" panose="02010600030101010101" pitchFamily="2" charset="-122"/>
                  <a:cs typeface="Times New Roman" panose="02020603050405020304" pitchFamily="18" charset="0"/>
                </a:endParaRPr>
              </a:p>
              <a:p>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想要将蓄水池算法推广到多个数据流非常简单：假设一共有</a:t>
                </a:r>
                <a:r>
                  <a:rPr lang="en-US" altLang="zh-SG" sz="1800" i="0">
                    <a:effectLst/>
                    <a:latin typeface="Cambria Math" panose="02040503050406030204" pitchFamily="18" charset="0"/>
                    <a:ea typeface="等线" panose="02010600030101010101" pitchFamily="2" charset="-122"/>
                    <a:cs typeface="Times New Roman" panose="02020603050405020304" pitchFamily="18" charset="0"/>
                  </a:rPr>
                  <a:t>𝑋</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台机器，分别对</a:t>
                </a:r>
                <a:r>
                  <a:rPr lang="en-US" altLang="zh-SG" sz="1800" i="0">
                    <a:effectLst/>
                    <a:latin typeface="Cambria Math" panose="02040503050406030204" pitchFamily="18" charset="0"/>
                    <a:ea typeface="等线" panose="02010600030101010101" pitchFamily="2" charset="-122"/>
                    <a:cs typeface="Times New Roman" panose="02020603050405020304" pitchFamily="18" charset="0"/>
                  </a:rPr>
                  <a:t>𝑋</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个数据流进行取样后，将</a:t>
                </a:r>
                <a:r>
                  <a:rPr lang="en-US" altLang="zh-SG" sz="1800" i="0">
                    <a:effectLst/>
                    <a:latin typeface="Cambria Math" panose="02040503050406030204" pitchFamily="18" charset="0"/>
                    <a:ea typeface="等线" panose="02010600030101010101" pitchFamily="2" charset="-122"/>
                    <a:cs typeface="Times New Roman" panose="02020603050405020304" pitchFamily="18" charset="0"/>
                  </a:rPr>
                  <a:t>𝑋</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个取样结果两两合并，一共合并</a:t>
                </a:r>
                <a:r>
                  <a:rPr lang="en-US" altLang="zh-SG" sz="1800" i="0">
                    <a:effectLst/>
                    <a:latin typeface="Cambria Math" panose="02040503050406030204" pitchFamily="18" charset="0"/>
                    <a:ea typeface="等线" panose="02010600030101010101" pitchFamily="2" charset="-122"/>
                    <a:cs typeface="Times New Roman" panose="02020603050405020304" pitchFamily="18" charset="0"/>
                  </a:rPr>
                  <a:t>𝑋−1</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次，就可以得到针对多个数据流的取样结果。其中针对数据流的取样可以并行执行，一个数据流由一个</a:t>
                </a:r>
                <a:r>
                  <a:rPr lang="zh-CN" altLang="zh-SG" sz="1800" b="1" dirty="0">
                    <a:effectLst/>
                    <a:latin typeface="Calibri" panose="020F0502020204030204" pitchFamily="34" charset="0"/>
                    <a:ea typeface="等线" panose="02010600030101010101" pitchFamily="2" charset="-122"/>
                    <a:cs typeface="Times New Roman" panose="02020603050405020304" pitchFamily="18" charset="0"/>
                  </a:rPr>
                  <a:t>取样线程</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负责；而合并也可以由多个</a:t>
                </a:r>
                <a:r>
                  <a:rPr lang="zh-CN" altLang="zh-SG" sz="1800" b="1" dirty="0">
                    <a:effectLst/>
                    <a:latin typeface="Calibri" panose="020F0502020204030204" pitchFamily="34" charset="0"/>
                    <a:ea typeface="等线" panose="02010600030101010101" pitchFamily="2" charset="-122"/>
                    <a:cs typeface="Times New Roman" panose="02020603050405020304" pitchFamily="18" charset="0"/>
                  </a:rPr>
                  <a:t>合并线程</a:t>
                </a:r>
                <a:r>
                  <a:rPr lang="zh-CN" altLang="zh-SG" sz="1800" dirty="0">
                    <a:effectLst/>
                    <a:latin typeface="Calibri" panose="020F0502020204030204" pitchFamily="34" charset="0"/>
                    <a:ea typeface="等线" panose="02010600030101010101" pitchFamily="2" charset="-122"/>
                    <a:cs typeface="Times New Roman" panose="02020603050405020304" pitchFamily="18" charset="0"/>
                  </a:rPr>
                  <a:t>并行执行，继而就可以说整个算法是一个并行的算法</a:t>
                </a:r>
                <a:endParaRPr lang="zh-SG" altLang="en-US" dirty="0"/>
              </a:p>
            </p:txBody>
          </p:sp>
        </mc:Fallback>
      </mc:AlternateContent>
      <p:sp>
        <p:nvSpPr>
          <p:cNvPr id="4" name="灯片编号占位符 3"/>
          <p:cNvSpPr>
            <a:spLocks noGrp="1"/>
          </p:cNvSpPr>
          <p:nvPr>
            <p:ph type="sldNum" sz="quarter" idx="5"/>
          </p:nvPr>
        </p:nvSpPr>
        <p:spPr/>
        <p:txBody>
          <a:bodyPr/>
          <a:lstStyle/>
          <a:p>
            <a:fld id="{1FD24666-325C-44BD-8B51-5ECFF9C64E9B}" type="slidenum">
              <a:rPr lang="zh-CN" altLang="en-US" smtClean="0"/>
              <a:t>8</a:t>
            </a:fld>
            <a:endParaRPr lang="zh-CN" altLang="en-US"/>
          </a:p>
        </p:txBody>
      </p:sp>
    </p:spTree>
    <p:extLst>
      <p:ext uri="{BB962C8B-B14F-4D97-AF65-F5344CB8AC3E}">
        <p14:creationId xmlns:p14="http://schemas.microsoft.com/office/powerpoint/2010/main" val="529994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FD24666-325C-44BD-8B51-5ECFF9C64E9B}" type="slidenum">
              <a:rPr lang="zh-CN" altLang="en-US" smtClean="0"/>
              <a:t>9</a:t>
            </a:fld>
            <a:endParaRPr lang="zh-CN" altLang="en-US"/>
          </a:p>
        </p:txBody>
      </p:sp>
    </p:spTree>
    <p:extLst>
      <p:ext uri="{BB962C8B-B14F-4D97-AF65-F5344CB8AC3E}">
        <p14:creationId xmlns:p14="http://schemas.microsoft.com/office/powerpoint/2010/main" val="35513711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37406673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3035368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42048235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6_空白">
    <p:spTree>
      <p:nvGrpSpPr>
        <p:cNvPr id="1" name=""/>
        <p:cNvGrpSpPr/>
        <p:nvPr/>
      </p:nvGrpSpPr>
      <p:grpSpPr>
        <a:xfrm>
          <a:off x="0" y="0"/>
          <a:ext cx="0" cy="0"/>
          <a:chOff x="0" y="0"/>
          <a:chExt cx="0" cy="0"/>
        </a:xfrm>
      </p:grpSpPr>
      <p:sp>
        <p:nvSpPr>
          <p:cNvPr id="5" name="矩形 4"/>
          <p:cNvSpPr/>
          <p:nvPr userDrawn="1"/>
        </p:nvSpPr>
        <p:spPr>
          <a:xfrm>
            <a:off x="2676751" y="421122"/>
            <a:ext cx="9515249" cy="74962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日期占位符 1"/>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5490318-F645-4B32-BA4B-88F2007EA216}" type="slidenum">
              <a:rPr lang="zh-CN" altLang="en-US" smtClean="0"/>
              <a:t>‹#›</a:t>
            </a:fld>
            <a:endParaRPr lang="zh-CN" altLang="en-US"/>
          </a:p>
        </p:txBody>
      </p:sp>
      <p:sp>
        <p:nvSpPr>
          <p:cNvPr id="11" name="文本占位符 10"/>
          <p:cNvSpPr>
            <a:spLocks noGrp="1"/>
          </p:cNvSpPr>
          <p:nvPr>
            <p:ph type="body" sz="quarter" idx="13" hasCustomPrompt="1"/>
          </p:nvPr>
        </p:nvSpPr>
        <p:spPr>
          <a:xfrm>
            <a:off x="3448050" y="555003"/>
            <a:ext cx="6642780" cy="546661"/>
          </a:xfrm>
        </p:spPr>
        <p:txBody>
          <a:bodyPr anchor="ctr" anchorCtr="0"/>
          <a:lstStyle>
            <a:lvl1pPr marL="0" indent="0">
              <a:buFontTx/>
              <a:buNone/>
              <a:defRPr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在此处输入你需要的标题名称</a:t>
            </a:r>
          </a:p>
        </p:txBody>
      </p:sp>
      <p:sp>
        <p:nvSpPr>
          <p:cNvPr id="7" name="五边形 6"/>
          <p:cNvSpPr/>
          <p:nvPr userDrawn="1"/>
        </p:nvSpPr>
        <p:spPr>
          <a:xfrm>
            <a:off x="0" y="282575"/>
            <a:ext cx="3257550" cy="1026722"/>
          </a:xfrm>
          <a:prstGeom prst="homePlate">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149907" y="388715"/>
            <a:ext cx="2784548" cy="879235"/>
            <a:chOff x="1416158" y="1776709"/>
            <a:chExt cx="2425399" cy="765832"/>
          </a:xfrm>
        </p:grpSpPr>
        <p:pic>
          <p:nvPicPr>
            <p:cNvPr id="18" name="图片 17"/>
            <p:cNvPicPr>
              <a:picLocks noChangeAspect="1"/>
            </p:cNvPicPr>
            <p:nvPr/>
          </p:nvPicPr>
          <p:blipFill>
            <a:blip r:embed="rId2" cstate="email">
              <a:biLevel thresh="25000"/>
              <a:extLst>
                <a:ext uri="{28A0092B-C50C-407E-A947-70E740481C1C}">
                  <a14:useLocalDpi xmlns:a14="http://schemas.microsoft.com/office/drawing/2010/main"/>
                </a:ext>
              </a:extLst>
            </a:blip>
            <a:stretch>
              <a:fillRect/>
            </a:stretch>
          </p:blipFill>
          <p:spPr>
            <a:xfrm>
              <a:off x="2073496" y="1840839"/>
              <a:ext cx="1768061" cy="637573"/>
            </a:xfrm>
            <a:prstGeom prst="rect">
              <a:avLst/>
            </a:prstGeom>
          </p:spPr>
        </p:pic>
        <p:pic>
          <p:nvPicPr>
            <p:cNvPr id="19" name="图片 18"/>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1416158" y="1776709"/>
              <a:ext cx="765832" cy="765832"/>
            </a:xfrm>
            <a:prstGeom prst="rect">
              <a:avLst/>
            </a:prstGeom>
          </p:spPr>
        </p:pic>
      </p:grpSp>
      <p:pic>
        <p:nvPicPr>
          <p:cNvPr id="6" name="图片 5"/>
          <p:cNvPicPr>
            <a:picLocks noChangeAspect="1"/>
          </p:cNvPicPr>
          <p:nvPr userDrawn="1"/>
        </p:nvPicPr>
        <p:blipFill rotWithShape="1">
          <a:blip r:embed="rId4" cstate="email">
            <a:extLst>
              <a:ext uri="{28A0092B-C50C-407E-A947-70E740481C1C}">
                <a14:useLocalDpi xmlns:a14="http://schemas.microsoft.com/office/drawing/2010/main"/>
              </a:ext>
            </a:extLst>
          </a:blip>
          <a:srcRect l="-2830" t="-2596"/>
          <a:stretch/>
        </p:blipFill>
        <p:spPr>
          <a:xfrm>
            <a:off x="5961335" y="3846315"/>
            <a:ext cx="6230665" cy="3011685"/>
          </a:xfrm>
          <a:prstGeom prst="rect">
            <a:avLst/>
          </a:prstGeom>
        </p:spPr>
      </p:pic>
    </p:spTree>
    <p:extLst>
      <p:ext uri="{BB962C8B-B14F-4D97-AF65-F5344CB8AC3E}">
        <p14:creationId xmlns:p14="http://schemas.microsoft.com/office/powerpoint/2010/main" val="4253496684"/>
      </p:ext>
    </p:extLst>
  </p:cSld>
  <p:clrMapOvr>
    <a:masterClrMapping/>
  </p:clrMapOvr>
  <p:extLst>
    <p:ext uri="{DCECCB84-F9BA-43D5-87BE-67443E8EF086}">
      <p15:sldGuideLst xmlns:p15="http://schemas.microsoft.com/office/powerpoint/2012/main">
        <p15:guide id="1" orient="horz" pos="142">
          <p15:clr>
            <a:srgbClr val="FBAE40"/>
          </p15:clr>
        </p15:guide>
        <p15:guide id="2" orient="horz" pos="709">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15297168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2389228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33649037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340603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476722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4022935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458370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11AFAC5-B90C-4B96-85E4-A88208FBFD8F}" type="datetimeFigureOut">
              <a:rPr lang="zh-CN" altLang="en-US" smtClean="0"/>
              <a:t>2023/6/2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2636202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1AFAC5-B90C-4B96-85E4-A88208FBFD8F}" type="datetimeFigureOut">
              <a:rPr lang="zh-CN" altLang="en-US" smtClean="0"/>
              <a:t>2023/6/2</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3576772769"/>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2.xml"/><Relationship Id="rId1" Type="http://schemas.openxmlformats.org/officeDocument/2006/relationships/vmlDrawing" Target="../drawings/vmlDrawing1.vml"/><Relationship Id="rId6" Type="http://schemas.openxmlformats.org/officeDocument/2006/relationships/image" Target="../media/image14.png"/><Relationship Id="rId5" Type="http://schemas.openxmlformats.org/officeDocument/2006/relationships/image" Target="../media/image13.emf"/><Relationship Id="rId4" Type="http://schemas.openxmlformats.org/officeDocument/2006/relationships/package" Target="../embeddings/Microsoft_Visio_Drawing.vsdx"/></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3"/>
          <a:stretch>
            <a:fillRect/>
          </a:stretch>
        </p:blipFill>
        <p:spPr>
          <a:xfrm>
            <a:off x="2201632" y="-52907"/>
            <a:ext cx="10101948" cy="6925656"/>
          </a:xfrm>
          <a:prstGeom prst="rect">
            <a:avLst/>
          </a:prstGeom>
        </p:spPr>
      </p:pic>
      <p:sp>
        <p:nvSpPr>
          <p:cNvPr id="5" name="梯形 4"/>
          <p:cNvSpPr/>
          <p:nvPr/>
        </p:nvSpPr>
        <p:spPr>
          <a:xfrm>
            <a:off x="-202740" y="-89549"/>
            <a:ext cx="9382123" cy="7108866"/>
          </a:xfrm>
          <a:custGeom>
            <a:avLst/>
            <a:gdLst>
              <a:gd name="connsiteX0" fmla="*/ 0 w 11772058"/>
              <a:gd name="connsiteY0" fmla="*/ 6943949 h 6943949"/>
              <a:gd name="connsiteX1" fmla="*/ 3145678 w 11772058"/>
              <a:gd name="connsiteY1" fmla="*/ 0 h 6943949"/>
              <a:gd name="connsiteX2" fmla="*/ 8626380 w 11772058"/>
              <a:gd name="connsiteY2" fmla="*/ 0 h 6943949"/>
              <a:gd name="connsiteX3" fmla="*/ 11772058 w 11772058"/>
              <a:gd name="connsiteY3" fmla="*/ 6943949 h 6943949"/>
              <a:gd name="connsiteX4" fmla="*/ 0 w 11772058"/>
              <a:gd name="connsiteY4" fmla="*/ 6943949 h 6943949"/>
              <a:gd name="connsiteX0" fmla="*/ 0 w 8781208"/>
              <a:gd name="connsiteY0" fmla="*/ 6924899 h 6943949"/>
              <a:gd name="connsiteX1" fmla="*/ 154828 w 8781208"/>
              <a:gd name="connsiteY1" fmla="*/ 0 h 6943949"/>
              <a:gd name="connsiteX2" fmla="*/ 5635530 w 8781208"/>
              <a:gd name="connsiteY2" fmla="*/ 0 h 6943949"/>
              <a:gd name="connsiteX3" fmla="*/ 8781208 w 8781208"/>
              <a:gd name="connsiteY3" fmla="*/ 6943949 h 6943949"/>
              <a:gd name="connsiteX4" fmla="*/ 0 w 8781208"/>
              <a:gd name="connsiteY4" fmla="*/ 6924899 h 6943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81208" h="6943949">
                <a:moveTo>
                  <a:pt x="0" y="6924899"/>
                </a:moveTo>
                <a:lnTo>
                  <a:pt x="154828" y="0"/>
                </a:lnTo>
                <a:lnTo>
                  <a:pt x="5635530" y="0"/>
                </a:lnTo>
                <a:lnTo>
                  <a:pt x="8781208" y="6943949"/>
                </a:lnTo>
                <a:lnTo>
                  <a:pt x="0" y="6924899"/>
                </a:lnTo>
                <a:close/>
              </a:path>
            </a:pathLst>
          </a:custGeom>
          <a:solidFill>
            <a:srgbClr val="F3F3F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226423" y="2100838"/>
            <a:ext cx="6602681" cy="1446550"/>
          </a:xfrm>
          <a:prstGeom prst="rect">
            <a:avLst/>
          </a:prstGeom>
          <a:noFill/>
        </p:spPr>
        <p:txBody>
          <a:bodyPr wrap="square" rtlCol="0">
            <a:spAutoFit/>
          </a:bodyPr>
          <a:lstStyle/>
          <a:p>
            <a:pPr algn="ctr"/>
            <a:r>
              <a:rPr lang="zh-CN" altLang="en-US" sz="4400" dirty="0">
                <a:solidFill>
                  <a:srgbClr val="0079BF"/>
                </a:solidFill>
                <a:latin typeface="方正粗宋简体" panose="03000509000000000000" pitchFamily="65" charset="-122"/>
                <a:ea typeface="方正粗宋简体" panose="03000509000000000000" pitchFamily="65" charset="-122"/>
              </a:rPr>
              <a:t>基于</a:t>
            </a:r>
            <a:r>
              <a:rPr lang="en-US" altLang="zh-CN" sz="4400" dirty="0">
                <a:solidFill>
                  <a:srgbClr val="0079BF"/>
                </a:solidFill>
                <a:latin typeface="方正粗宋简体" panose="03000509000000000000" pitchFamily="65" charset="-122"/>
                <a:ea typeface="方正粗宋简体" panose="03000509000000000000" pitchFamily="65" charset="-122"/>
              </a:rPr>
              <a:t>Rust</a:t>
            </a:r>
            <a:r>
              <a:rPr lang="zh-CN" altLang="en-US" sz="4400" dirty="0">
                <a:solidFill>
                  <a:srgbClr val="0079BF"/>
                </a:solidFill>
                <a:latin typeface="方正粗宋简体" panose="03000509000000000000" pitchFamily="65" charset="-122"/>
                <a:ea typeface="方正粗宋简体" panose="03000509000000000000" pitchFamily="65" charset="-122"/>
              </a:rPr>
              <a:t>的高并发场景技术探索与应用</a:t>
            </a:r>
          </a:p>
        </p:txBody>
      </p:sp>
      <p:grpSp>
        <p:nvGrpSpPr>
          <p:cNvPr id="14" name="组合 13"/>
          <p:cNvGrpSpPr/>
          <p:nvPr/>
        </p:nvGrpSpPr>
        <p:grpSpPr>
          <a:xfrm>
            <a:off x="8805726" y="162672"/>
            <a:ext cx="3250630" cy="1026403"/>
            <a:chOff x="1416158" y="1776709"/>
            <a:chExt cx="2425399" cy="765832"/>
          </a:xfrm>
        </p:grpSpPr>
        <p:pic>
          <p:nvPicPr>
            <p:cNvPr id="15" name="图片 1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073496" y="1840839"/>
              <a:ext cx="1768061" cy="637573"/>
            </a:xfrm>
            <a:prstGeom prst="rect">
              <a:avLst/>
            </a:prstGeom>
          </p:spPr>
        </p:pic>
        <p:pic>
          <p:nvPicPr>
            <p:cNvPr id="16" name="图片 15"/>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416158" y="1776709"/>
              <a:ext cx="765832" cy="765832"/>
            </a:xfrm>
            <a:prstGeom prst="rect">
              <a:avLst/>
            </a:prstGeom>
          </p:spPr>
        </p:pic>
      </p:grpSp>
      <p:grpSp>
        <p:nvGrpSpPr>
          <p:cNvPr id="2" name="组合 1"/>
          <p:cNvGrpSpPr/>
          <p:nvPr/>
        </p:nvGrpSpPr>
        <p:grpSpPr>
          <a:xfrm>
            <a:off x="6781889" y="-737763"/>
            <a:ext cx="3056836" cy="8805565"/>
            <a:chOff x="5454529" y="-737763"/>
            <a:chExt cx="3056836" cy="8805565"/>
          </a:xfrm>
        </p:grpSpPr>
        <p:sp>
          <p:nvSpPr>
            <p:cNvPr id="8" name="梯形 7"/>
            <p:cNvSpPr/>
            <p:nvPr/>
          </p:nvSpPr>
          <p:spPr>
            <a:xfrm rot="3927978">
              <a:off x="3371909" y="1491500"/>
              <a:ext cx="6479682" cy="2021156"/>
            </a:xfrm>
            <a:custGeom>
              <a:avLst/>
              <a:gdLst>
                <a:gd name="connsiteX0" fmla="*/ 0 w 6821507"/>
                <a:gd name="connsiteY0" fmla="*/ 2021156 h 2021156"/>
                <a:gd name="connsiteX1" fmla="*/ 1209157 w 6821507"/>
                <a:gd name="connsiteY1" fmla="*/ 0 h 2021156"/>
                <a:gd name="connsiteX2" fmla="*/ 5612350 w 6821507"/>
                <a:gd name="connsiteY2" fmla="*/ 0 h 2021156"/>
                <a:gd name="connsiteX3" fmla="*/ 6821507 w 6821507"/>
                <a:gd name="connsiteY3" fmla="*/ 2021156 h 2021156"/>
                <a:gd name="connsiteX4" fmla="*/ 0 w 6821507"/>
                <a:gd name="connsiteY4" fmla="*/ 2021156 h 2021156"/>
                <a:gd name="connsiteX0" fmla="*/ 0 w 6479682"/>
                <a:gd name="connsiteY0" fmla="*/ 1982633 h 2021156"/>
                <a:gd name="connsiteX1" fmla="*/ 867332 w 6479682"/>
                <a:gd name="connsiteY1" fmla="*/ 0 h 2021156"/>
                <a:gd name="connsiteX2" fmla="*/ 5270525 w 6479682"/>
                <a:gd name="connsiteY2" fmla="*/ 0 h 2021156"/>
                <a:gd name="connsiteX3" fmla="*/ 6479682 w 6479682"/>
                <a:gd name="connsiteY3" fmla="*/ 2021156 h 2021156"/>
                <a:gd name="connsiteX4" fmla="*/ 0 w 6479682"/>
                <a:gd name="connsiteY4" fmla="*/ 1982633 h 2021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9682" h="2021156">
                  <a:moveTo>
                    <a:pt x="0" y="1982633"/>
                  </a:moveTo>
                  <a:lnTo>
                    <a:pt x="867332" y="0"/>
                  </a:lnTo>
                  <a:lnTo>
                    <a:pt x="5270525" y="0"/>
                  </a:lnTo>
                  <a:lnTo>
                    <a:pt x="6479682" y="2021156"/>
                  </a:lnTo>
                  <a:lnTo>
                    <a:pt x="0" y="1982633"/>
                  </a:lnTo>
                  <a:close/>
                </a:path>
              </a:pathLst>
            </a:cu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梯形 11"/>
            <p:cNvSpPr/>
            <p:nvPr/>
          </p:nvSpPr>
          <p:spPr>
            <a:xfrm rot="7416633">
              <a:off x="3371790" y="3943506"/>
              <a:ext cx="6207035" cy="2041558"/>
            </a:xfrm>
            <a:custGeom>
              <a:avLst/>
              <a:gdLst>
                <a:gd name="connsiteX0" fmla="*/ 0 w 6125145"/>
                <a:gd name="connsiteY0" fmla="*/ 2038803 h 2038803"/>
                <a:gd name="connsiteX1" fmla="*/ 1219714 w 6125145"/>
                <a:gd name="connsiteY1" fmla="*/ 0 h 2038803"/>
                <a:gd name="connsiteX2" fmla="*/ 4905431 w 6125145"/>
                <a:gd name="connsiteY2" fmla="*/ 0 h 2038803"/>
                <a:gd name="connsiteX3" fmla="*/ 6125145 w 6125145"/>
                <a:gd name="connsiteY3" fmla="*/ 2038803 h 2038803"/>
                <a:gd name="connsiteX4" fmla="*/ 0 w 6125145"/>
                <a:gd name="connsiteY4" fmla="*/ 2038803 h 2038803"/>
                <a:gd name="connsiteX0" fmla="*/ 0 w 6207035"/>
                <a:gd name="connsiteY0" fmla="*/ 2038803 h 2041558"/>
                <a:gd name="connsiteX1" fmla="*/ 1219714 w 6207035"/>
                <a:gd name="connsiteY1" fmla="*/ 0 h 2041558"/>
                <a:gd name="connsiteX2" fmla="*/ 4905431 w 6207035"/>
                <a:gd name="connsiteY2" fmla="*/ 0 h 2041558"/>
                <a:gd name="connsiteX3" fmla="*/ 6207035 w 6207035"/>
                <a:gd name="connsiteY3" fmla="*/ 2041558 h 2041558"/>
                <a:gd name="connsiteX4" fmla="*/ 0 w 6207035"/>
                <a:gd name="connsiteY4" fmla="*/ 2038803 h 2041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7035" h="2041558">
                  <a:moveTo>
                    <a:pt x="0" y="2038803"/>
                  </a:moveTo>
                  <a:lnTo>
                    <a:pt x="1219714" y="0"/>
                  </a:lnTo>
                  <a:lnTo>
                    <a:pt x="4905431" y="0"/>
                  </a:lnTo>
                  <a:lnTo>
                    <a:pt x="6207035" y="2041558"/>
                  </a:lnTo>
                  <a:lnTo>
                    <a:pt x="0" y="2038803"/>
                  </a:lnTo>
                  <a:close/>
                </a:path>
              </a:pathLst>
            </a:custGeom>
            <a:solidFill>
              <a:srgbClr val="0076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6715710" y="-148802"/>
              <a:ext cx="1795655" cy="4028662"/>
            </a:xfrm>
            <a:prstGeom prst="line">
              <a:avLst/>
            </a:prstGeom>
            <a:ln w="76200">
              <a:solidFill>
                <a:srgbClr val="0079BF"/>
              </a:solidFill>
            </a:ln>
          </p:spPr>
          <p:style>
            <a:lnRef idx="1">
              <a:schemeClr val="accent1"/>
            </a:lnRef>
            <a:fillRef idx="0">
              <a:schemeClr val="accent1"/>
            </a:fillRef>
            <a:effectRef idx="0">
              <a:schemeClr val="accent1"/>
            </a:effectRef>
            <a:fontRef idx="minor">
              <a:schemeClr val="tx1"/>
            </a:fontRef>
          </p:style>
        </p:cxnSp>
      </p:grpSp>
      <p:sp>
        <p:nvSpPr>
          <p:cNvPr id="11" name="矩形 10"/>
          <p:cNvSpPr/>
          <p:nvPr/>
        </p:nvSpPr>
        <p:spPr>
          <a:xfrm>
            <a:off x="936236" y="4964285"/>
            <a:ext cx="4738259" cy="46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rgbClr val="0079BF"/>
                </a:solidFill>
                <a:latin typeface="微软雅黑" panose="020B0503020204020204" pitchFamily="34" charset="-122"/>
                <a:ea typeface="微软雅黑" panose="020B0503020204020204" pitchFamily="34" charset="-122"/>
              </a:rPr>
              <a:t>指导老师：陆佳民  汇报人：李云汉</a:t>
            </a:r>
          </a:p>
        </p:txBody>
      </p:sp>
      <p:sp>
        <p:nvSpPr>
          <p:cNvPr id="3" name="文本框 2">
            <a:extLst>
              <a:ext uri="{FF2B5EF4-FFF2-40B4-BE49-F238E27FC236}">
                <a16:creationId xmlns:a16="http://schemas.microsoft.com/office/drawing/2014/main" id="{66F2B80A-F71D-45B1-88E2-6F32E2BF49D4}"/>
              </a:ext>
            </a:extLst>
          </p:cNvPr>
          <p:cNvSpPr txBox="1"/>
          <p:nvPr/>
        </p:nvSpPr>
        <p:spPr>
          <a:xfrm>
            <a:off x="226423" y="3517173"/>
            <a:ext cx="6628331" cy="147732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srgbClr val="0079BF"/>
                </a:solidFill>
                <a:effectLst/>
                <a:uLnTx/>
                <a:uFillTx/>
                <a:latin typeface="Times New Roman" panose="02020603050405020304" pitchFamily="18" charset="0"/>
                <a:ea typeface="微软雅黑" panose="020B0503020204020204" pitchFamily="34" charset="-122"/>
                <a:cs typeface="Times New Roman" panose="02020603050405020304" pitchFamily="18" charset="0"/>
              </a:rPr>
              <a:t>Exploration and Implementation of High Concurrency Programming Techniques Based on Rust Programming Language</a:t>
            </a:r>
            <a:endParaRPr kumimoji="0" lang="zh-CN" altLang="en-US" sz="2400" b="1" i="0" u="none" strike="noStrike" kern="1200" cap="none" spc="0" normalizeH="0" baseline="0" noProof="0" dirty="0">
              <a:ln>
                <a:noFill/>
              </a:ln>
              <a:solidFill>
                <a:srgbClr val="0079BF"/>
              </a:solidFill>
              <a:effectLst/>
              <a:uLnTx/>
              <a:uFillTx/>
              <a:latin typeface="Times New Roman" panose="02020603050405020304" pitchFamily="18" charset="0"/>
              <a:ea typeface="微软雅黑" panose="020B0503020204020204" pitchFamily="34" charset="-122"/>
              <a:cs typeface="Times New Roman" panose="02020603050405020304" pitchFamily="18" charset="0"/>
            </a:endParaRPr>
          </a:p>
          <a:p>
            <a:endParaRPr lang="zh-SG" altLang="en-US" dirty="0"/>
          </a:p>
        </p:txBody>
      </p:sp>
    </p:spTree>
    <p:extLst>
      <p:ext uri="{BB962C8B-B14F-4D97-AF65-F5344CB8AC3E}">
        <p14:creationId xmlns:p14="http://schemas.microsoft.com/office/powerpoint/2010/main" val="722758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CE2B975-B37B-4EFA-A143-B6C1048B5F8B}"/>
              </a:ext>
            </a:extLst>
          </p:cNvPr>
          <p:cNvSpPr>
            <a:spLocks noGrp="1"/>
          </p:cNvSpPr>
          <p:nvPr>
            <p:ph type="body" sz="quarter" idx="13"/>
          </p:nvPr>
        </p:nvSpPr>
        <p:spPr/>
        <p:txBody>
          <a:bodyPr/>
          <a:lstStyle/>
          <a:p>
            <a:r>
              <a:rPr lang="zh-CN" altLang="en-US" dirty="0"/>
              <a:t>代码构建</a:t>
            </a:r>
            <a:r>
              <a:rPr lang="en-US" altLang="zh-CN" dirty="0"/>
              <a:t>·</a:t>
            </a:r>
            <a:r>
              <a:rPr lang="zh-CN" altLang="en-US" dirty="0"/>
              <a:t>协调进程</a:t>
            </a:r>
          </a:p>
        </p:txBody>
      </p:sp>
      <p:grpSp>
        <p:nvGrpSpPr>
          <p:cNvPr id="3" name="组合 2">
            <a:extLst>
              <a:ext uri="{FF2B5EF4-FFF2-40B4-BE49-F238E27FC236}">
                <a16:creationId xmlns:a16="http://schemas.microsoft.com/office/drawing/2014/main" id="{3D69BB0B-9C42-4F9C-99AB-98A48647CB6C}"/>
              </a:ext>
            </a:extLst>
          </p:cNvPr>
          <p:cNvGrpSpPr/>
          <p:nvPr/>
        </p:nvGrpSpPr>
        <p:grpSpPr>
          <a:xfrm>
            <a:off x="1021336" y="2579816"/>
            <a:ext cx="1958994" cy="2757386"/>
            <a:chOff x="649103" y="1293888"/>
            <a:chExt cx="1958994" cy="2757386"/>
          </a:xfrm>
        </p:grpSpPr>
        <p:cxnSp>
          <p:nvCxnSpPr>
            <p:cNvPr id="4" name="直接连接符 3">
              <a:extLst>
                <a:ext uri="{FF2B5EF4-FFF2-40B4-BE49-F238E27FC236}">
                  <a16:creationId xmlns:a16="http://schemas.microsoft.com/office/drawing/2014/main" id="{11D4EB0B-B60A-4CE7-9BF2-D1C8189EC314}"/>
                </a:ext>
              </a:extLst>
            </p:cNvPr>
            <p:cNvCxnSpPr>
              <a:cxnSpLocks/>
            </p:cNvCxnSpPr>
            <p:nvPr/>
          </p:nvCxnSpPr>
          <p:spPr>
            <a:xfrm>
              <a:off x="649103" y="1293888"/>
              <a:ext cx="0" cy="2406305"/>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9F36AF18-64B8-44E6-91A3-CB81FA0921A1}"/>
                </a:ext>
              </a:extLst>
            </p:cNvPr>
            <p:cNvCxnSpPr>
              <a:cxnSpLocks/>
            </p:cNvCxnSpPr>
            <p:nvPr/>
          </p:nvCxnSpPr>
          <p:spPr>
            <a:xfrm>
              <a:off x="1643405" y="1293888"/>
              <a:ext cx="0" cy="2757386"/>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74FC691C-8716-41AC-BF90-40A42F55AC26}"/>
                </a:ext>
              </a:extLst>
            </p:cNvPr>
            <p:cNvCxnSpPr>
              <a:cxnSpLocks/>
            </p:cNvCxnSpPr>
            <p:nvPr/>
          </p:nvCxnSpPr>
          <p:spPr>
            <a:xfrm>
              <a:off x="2107354" y="1293888"/>
              <a:ext cx="0" cy="1989753"/>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7" name="直接连接符 6">
              <a:extLst>
                <a:ext uri="{FF2B5EF4-FFF2-40B4-BE49-F238E27FC236}">
                  <a16:creationId xmlns:a16="http://schemas.microsoft.com/office/drawing/2014/main" id="{2EDF1E76-5E97-4BE4-A607-C59449C31F55}"/>
                </a:ext>
              </a:extLst>
            </p:cNvPr>
            <p:cNvCxnSpPr/>
            <p:nvPr/>
          </p:nvCxnSpPr>
          <p:spPr>
            <a:xfrm>
              <a:off x="2608097" y="1293888"/>
              <a:ext cx="0" cy="1728216"/>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DCA584E4-4B5C-41C6-A2BD-0800D1D39E91}"/>
                </a:ext>
              </a:extLst>
            </p:cNvPr>
            <p:cNvSpPr txBox="1"/>
            <p:nvPr/>
          </p:nvSpPr>
          <p:spPr>
            <a:xfrm>
              <a:off x="1007898" y="1973330"/>
              <a:ext cx="1271014" cy="369332"/>
            </a:xfrm>
            <a:prstGeom prst="rect">
              <a:avLst/>
            </a:prstGeom>
            <a:noFill/>
          </p:spPr>
          <p:txBody>
            <a:bodyPr wrap="square" rtlCol="0">
              <a:spAutoFit/>
            </a:bodyPr>
            <a:lstStyle/>
            <a:p>
              <a:r>
                <a:rPr lang="en-US" altLang="zh-CN" dirty="0"/>
                <a:t>……</a:t>
              </a:r>
              <a:endParaRPr lang="zh-SG" altLang="en-US" dirty="0"/>
            </a:p>
          </p:txBody>
        </p:sp>
      </p:grpSp>
      <p:sp>
        <p:nvSpPr>
          <p:cNvPr id="9" name="文本框 8">
            <a:extLst>
              <a:ext uri="{FF2B5EF4-FFF2-40B4-BE49-F238E27FC236}">
                <a16:creationId xmlns:a16="http://schemas.microsoft.com/office/drawing/2014/main" id="{C315F987-AEBE-4E68-ADDC-D223DB19D105}"/>
              </a:ext>
            </a:extLst>
          </p:cNvPr>
          <p:cNvSpPr txBox="1"/>
          <p:nvPr/>
        </p:nvSpPr>
        <p:spPr>
          <a:xfrm>
            <a:off x="837315" y="1707758"/>
            <a:ext cx="3444022" cy="646331"/>
          </a:xfrm>
          <a:prstGeom prst="rect">
            <a:avLst/>
          </a:prstGeom>
          <a:noFill/>
        </p:spPr>
        <p:txBody>
          <a:bodyPr wrap="square" rtlCol="0">
            <a:spAutoFit/>
          </a:bodyPr>
          <a:lstStyle/>
          <a:p>
            <a:r>
              <a:rPr lang="zh-CN" altLang="en-US" b="1" dirty="0">
                <a:solidFill>
                  <a:schemeClr val="accent1">
                    <a:lumMod val="75000"/>
                  </a:schemeClr>
                </a:solidFill>
              </a:rPr>
              <a:t>取样线程</a:t>
            </a:r>
            <a:endParaRPr lang="en-US" altLang="zh-CN" b="1" dirty="0">
              <a:solidFill>
                <a:schemeClr val="accent1">
                  <a:lumMod val="75000"/>
                </a:schemeClr>
              </a:solidFill>
            </a:endParaRPr>
          </a:p>
          <a:p>
            <a:r>
              <a:rPr lang="zh-CN" altLang="en-US" dirty="0"/>
              <a:t>并发地朴素蓄水池抽样</a:t>
            </a:r>
            <a:endParaRPr lang="en-US" altLang="zh-CN" dirty="0"/>
          </a:p>
        </p:txBody>
      </p:sp>
      <p:cxnSp>
        <p:nvCxnSpPr>
          <p:cNvPr id="10" name="直接箭头连接符 9">
            <a:extLst>
              <a:ext uri="{FF2B5EF4-FFF2-40B4-BE49-F238E27FC236}">
                <a16:creationId xmlns:a16="http://schemas.microsoft.com/office/drawing/2014/main" id="{8998065F-578B-460B-A17E-96A8CF36B849}"/>
              </a:ext>
            </a:extLst>
          </p:cNvPr>
          <p:cNvCxnSpPr>
            <a:cxnSpLocks/>
          </p:cNvCxnSpPr>
          <p:nvPr/>
        </p:nvCxnSpPr>
        <p:spPr>
          <a:xfrm>
            <a:off x="5028738" y="3167284"/>
            <a:ext cx="113401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FAE15607-16D1-4181-B3A9-D3BADBCBB78A}"/>
              </a:ext>
            </a:extLst>
          </p:cNvPr>
          <p:cNvCxnSpPr>
            <a:cxnSpLocks/>
          </p:cNvCxnSpPr>
          <p:nvPr/>
        </p:nvCxnSpPr>
        <p:spPr>
          <a:xfrm>
            <a:off x="10496905" y="2641256"/>
            <a:ext cx="0" cy="1449245"/>
          </a:xfrm>
          <a:prstGeom prst="line">
            <a:avLst/>
          </a:prstGeom>
          <a:ln w="76200"/>
        </p:spPr>
        <p:style>
          <a:lnRef idx="1">
            <a:schemeClr val="accent2"/>
          </a:lnRef>
          <a:fillRef idx="0">
            <a:schemeClr val="accent2"/>
          </a:fillRef>
          <a:effectRef idx="0">
            <a:schemeClr val="accent2"/>
          </a:effectRef>
          <a:fontRef idx="minor">
            <a:schemeClr val="tx1"/>
          </a:fontRef>
        </p:style>
      </p:cxnSp>
      <p:cxnSp>
        <p:nvCxnSpPr>
          <p:cNvPr id="12" name="直接连接符 11">
            <a:extLst>
              <a:ext uri="{FF2B5EF4-FFF2-40B4-BE49-F238E27FC236}">
                <a16:creationId xmlns:a16="http://schemas.microsoft.com/office/drawing/2014/main" id="{EE93E5C1-7E87-45B9-AE36-1CB3BDA55726}"/>
              </a:ext>
            </a:extLst>
          </p:cNvPr>
          <p:cNvCxnSpPr>
            <a:cxnSpLocks/>
          </p:cNvCxnSpPr>
          <p:nvPr/>
        </p:nvCxnSpPr>
        <p:spPr>
          <a:xfrm>
            <a:off x="9009863" y="2641258"/>
            <a:ext cx="0" cy="1449245"/>
          </a:xfrm>
          <a:prstGeom prst="line">
            <a:avLst/>
          </a:prstGeom>
          <a:ln w="76200"/>
        </p:spPr>
        <p:style>
          <a:lnRef idx="1">
            <a:schemeClr val="accent2"/>
          </a:lnRef>
          <a:fillRef idx="0">
            <a:schemeClr val="accent2"/>
          </a:fillRef>
          <a:effectRef idx="0">
            <a:schemeClr val="accent2"/>
          </a:effectRef>
          <a:fontRef idx="minor">
            <a:schemeClr val="tx1"/>
          </a:fontRef>
        </p:style>
      </p:cxnSp>
      <p:cxnSp>
        <p:nvCxnSpPr>
          <p:cNvPr id="13" name="直接连接符 12">
            <a:extLst>
              <a:ext uri="{FF2B5EF4-FFF2-40B4-BE49-F238E27FC236}">
                <a16:creationId xmlns:a16="http://schemas.microsoft.com/office/drawing/2014/main" id="{B889ADFB-8019-4914-AF8F-D8BE5A7B9B0E}"/>
              </a:ext>
            </a:extLst>
          </p:cNvPr>
          <p:cNvCxnSpPr>
            <a:cxnSpLocks/>
          </p:cNvCxnSpPr>
          <p:nvPr/>
        </p:nvCxnSpPr>
        <p:spPr>
          <a:xfrm>
            <a:off x="9783184" y="2641257"/>
            <a:ext cx="0" cy="1449245"/>
          </a:xfrm>
          <a:prstGeom prst="line">
            <a:avLst/>
          </a:prstGeom>
          <a:ln w="76200"/>
        </p:spPr>
        <p:style>
          <a:lnRef idx="1">
            <a:schemeClr val="accent2"/>
          </a:lnRef>
          <a:fillRef idx="0">
            <a:schemeClr val="accent2"/>
          </a:fillRef>
          <a:effectRef idx="0">
            <a:schemeClr val="accent2"/>
          </a:effectRef>
          <a:fontRef idx="minor">
            <a:schemeClr val="tx1"/>
          </a:fontRef>
        </p:style>
      </p:cxnSp>
      <p:cxnSp>
        <p:nvCxnSpPr>
          <p:cNvPr id="14" name="直接连接符 13">
            <a:extLst>
              <a:ext uri="{FF2B5EF4-FFF2-40B4-BE49-F238E27FC236}">
                <a16:creationId xmlns:a16="http://schemas.microsoft.com/office/drawing/2014/main" id="{1DF444BD-FBAE-4972-B926-9A817793A859}"/>
              </a:ext>
            </a:extLst>
          </p:cNvPr>
          <p:cNvCxnSpPr>
            <a:cxnSpLocks/>
          </p:cNvCxnSpPr>
          <p:nvPr/>
        </p:nvCxnSpPr>
        <p:spPr>
          <a:xfrm>
            <a:off x="9407409" y="2641257"/>
            <a:ext cx="0" cy="1449245"/>
          </a:xfrm>
          <a:prstGeom prst="line">
            <a:avLst/>
          </a:prstGeom>
          <a:ln w="76200"/>
        </p:spPr>
        <p:style>
          <a:lnRef idx="1">
            <a:schemeClr val="accent2"/>
          </a:lnRef>
          <a:fillRef idx="0">
            <a:schemeClr val="accent2"/>
          </a:fillRef>
          <a:effectRef idx="0">
            <a:schemeClr val="accent2"/>
          </a:effectRef>
          <a:fontRef idx="minor">
            <a:schemeClr val="tx1"/>
          </a:fontRef>
        </p:style>
      </p:cxnSp>
      <p:sp>
        <p:nvSpPr>
          <p:cNvPr id="15" name="文本框 14">
            <a:extLst>
              <a:ext uri="{FF2B5EF4-FFF2-40B4-BE49-F238E27FC236}">
                <a16:creationId xmlns:a16="http://schemas.microsoft.com/office/drawing/2014/main" id="{48B68894-B753-474E-9ACF-44A06619E877}"/>
              </a:ext>
            </a:extLst>
          </p:cNvPr>
          <p:cNvSpPr txBox="1"/>
          <p:nvPr/>
        </p:nvSpPr>
        <p:spPr>
          <a:xfrm>
            <a:off x="9915261" y="3129797"/>
            <a:ext cx="1271014" cy="369332"/>
          </a:xfrm>
          <a:prstGeom prst="rect">
            <a:avLst/>
          </a:prstGeom>
          <a:noFill/>
        </p:spPr>
        <p:txBody>
          <a:bodyPr wrap="square" rtlCol="0">
            <a:spAutoFit/>
          </a:bodyPr>
          <a:lstStyle/>
          <a:p>
            <a:r>
              <a:rPr lang="en-US" altLang="zh-CN" dirty="0"/>
              <a:t>……</a:t>
            </a:r>
            <a:endParaRPr lang="zh-SG" altLang="en-US" dirty="0"/>
          </a:p>
        </p:txBody>
      </p:sp>
      <p:sp>
        <p:nvSpPr>
          <p:cNvPr id="16" name="文本框 15">
            <a:extLst>
              <a:ext uri="{FF2B5EF4-FFF2-40B4-BE49-F238E27FC236}">
                <a16:creationId xmlns:a16="http://schemas.microsoft.com/office/drawing/2014/main" id="{D01D095C-4E0D-4C0D-B533-A57F9B9EAF24}"/>
              </a:ext>
            </a:extLst>
          </p:cNvPr>
          <p:cNvSpPr txBox="1"/>
          <p:nvPr/>
        </p:nvSpPr>
        <p:spPr>
          <a:xfrm>
            <a:off x="8870191" y="4255876"/>
            <a:ext cx="2577845" cy="646331"/>
          </a:xfrm>
          <a:prstGeom prst="rect">
            <a:avLst/>
          </a:prstGeom>
          <a:noFill/>
        </p:spPr>
        <p:txBody>
          <a:bodyPr wrap="square" rtlCol="0">
            <a:spAutoFit/>
          </a:bodyPr>
          <a:lstStyle/>
          <a:p>
            <a:r>
              <a:rPr lang="zh-CN" altLang="en-US" b="1" dirty="0">
                <a:solidFill>
                  <a:schemeClr val="accent2">
                    <a:lumMod val="75000"/>
                  </a:schemeClr>
                </a:solidFill>
              </a:rPr>
              <a:t>合并线程</a:t>
            </a:r>
            <a:endParaRPr lang="en-US" altLang="zh-CN" b="1" dirty="0">
              <a:solidFill>
                <a:schemeClr val="accent2">
                  <a:lumMod val="75000"/>
                </a:schemeClr>
              </a:solidFill>
            </a:endParaRPr>
          </a:p>
          <a:p>
            <a:r>
              <a:rPr lang="zh-CN" altLang="en-US" dirty="0"/>
              <a:t>并发地合并取样结果</a:t>
            </a:r>
            <a:endParaRPr lang="zh-SG" altLang="en-US" dirty="0"/>
          </a:p>
        </p:txBody>
      </p:sp>
      <p:cxnSp>
        <p:nvCxnSpPr>
          <p:cNvPr id="17" name="直接箭头连接符 16">
            <a:extLst>
              <a:ext uri="{FF2B5EF4-FFF2-40B4-BE49-F238E27FC236}">
                <a16:creationId xmlns:a16="http://schemas.microsoft.com/office/drawing/2014/main" id="{99D61E9B-98EA-46A0-9E60-085BD5B40C07}"/>
              </a:ext>
            </a:extLst>
          </p:cNvPr>
          <p:cNvCxnSpPr>
            <a:cxnSpLocks/>
          </p:cNvCxnSpPr>
          <p:nvPr/>
        </p:nvCxnSpPr>
        <p:spPr>
          <a:xfrm>
            <a:off x="6830368" y="4579041"/>
            <a:ext cx="0" cy="63093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8" name="文本框 17">
            <a:extLst>
              <a:ext uri="{FF2B5EF4-FFF2-40B4-BE49-F238E27FC236}">
                <a16:creationId xmlns:a16="http://schemas.microsoft.com/office/drawing/2014/main" id="{78B8B1D5-C12D-4D57-8317-8C87BF03EBE7}"/>
              </a:ext>
            </a:extLst>
          </p:cNvPr>
          <p:cNvSpPr txBox="1"/>
          <p:nvPr/>
        </p:nvSpPr>
        <p:spPr>
          <a:xfrm>
            <a:off x="5262061" y="5100322"/>
            <a:ext cx="3287392" cy="646331"/>
          </a:xfrm>
          <a:prstGeom prst="rect">
            <a:avLst/>
          </a:prstGeom>
          <a:noFill/>
        </p:spPr>
        <p:txBody>
          <a:bodyPr wrap="square" rtlCol="0">
            <a:spAutoFit/>
          </a:bodyPr>
          <a:lstStyle/>
          <a:p>
            <a:r>
              <a:rPr lang="zh-CN" altLang="en-US" dirty="0"/>
              <a:t>当队列中只有一个取样结果时，</a:t>
            </a:r>
            <a:endParaRPr lang="en-US" altLang="zh-CN" dirty="0"/>
          </a:p>
          <a:p>
            <a:r>
              <a:rPr lang="zh-CN" altLang="en-US" dirty="0"/>
              <a:t>此抽样结果即为输出</a:t>
            </a:r>
            <a:endParaRPr lang="zh-SG" altLang="en-US" dirty="0"/>
          </a:p>
        </p:txBody>
      </p:sp>
      <p:grpSp>
        <p:nvGrpSpPr>
          <p:cNvPr id="19" name="组合 18">
            <a:extLst>
              <a:ext uri="{FF2B5EF4-FFF2-40B4-BE49-F238E27FC236}">
                <a16:creationId xmlns:a16="http://schemas.microsoft.com/office/drawing/2014/main" id="{2F8C5E16-033E-47B4-8D38-EF3FBFBD7EF6}"/>
              </a:ext>
            </a:extLst>
          </p:cNvPr>
          <p:cNvGrpSpPr/>
          <p:nvPr/>
        </p:nvGrpSpPr>
        <p:grpSpPr>
          <a:xfrm>
            <a:off x="7157410" y="2640257"/>
            <a:ext cx="1712781" cy="523220"/>
            <a:chOff x="5380020" y="3182831"/>
            <a:chExt cx="1712781" cy="523220"/>
          </a:xfrm>
        </p:grpSpPr>
        <p:cxnSp>
          <p:nvCxnSpPr>
            <p:cNvPr id="20" name="直接箭头连接符 19">
              <a:extLst>
                <a:ext uri="{FF2B5EF4-FFF2-40B4-BE49-F238E27FC236}">
                  <a16:creationId xmlns:a16="http://schemas.microsoft.com/office/drawing/2014/main" id="{58AD102E-FFFB-4AAE-9855-2E3028EA8EBC}"/>
                </a:ext>
              </a:extLst>
            </p:cNvPr>
            <p:cNvCxnSpPr>
              <a:cxnSpLocks/>
            </p:cNvCxnSpPr>
            <p:nvPr/>
          </p:nvCxnSpPr>
          <p:spPr>
            <a:xfrm>
              <a:off x="5380020" y="3437243"/>
              <a:ext cx="1712781" cy="0"/>
            </a:xfrm>
            <a:prstGeom prst="straightConnector1">
              <a:avLst/>
            </a:prstGeom>
            <a:ln w="9525">
              <a:tailEnd type="triangle"/>
            </a:ln>
          </p:spPr>
          <p:style>
            <a:lnRef idx="1">
              <a:schemeClr val="accent2"/>
            </a:lnRef>
            <a:fillRef idx="0">
              <a:schemeClr val="accent2"/>
            </a:fillRef>
            <a:effectRef idx="0">
              <a:schemeClr val="accent2"/>
            </a:effectRef>
            <a:fontRef idx="minor">
              <a:schemeClr val="tx1"/>
            </a:fontRef>
          </p:style>
        </p:cxnSp>
        <p:sp>
          <p:nvSpPr>
            <p:cNvPr id="21" name="文本框 20">
              <a:extLst>
                <a:ext uri="{FF2B5EF4-FFF2-40B4-BE49-F238E27FC236}">
                  <a16:creationId xmlns:a16="http://schemas.microsoft.com/office/drawing/2014/main" id="{A7A0A684-C0D9-4736-A32C-5E1299D2A4AD}"/>
                </a:ext>
              </a:extLst>
            </p:cNvPr>
            <p:cNvSpPr txBox="1"/>
            <p:nvPr/>
          </p:nvSpPr>
          <p:spPr>
            <a:xfrm>
              <a:off x="5700418" y="3182831"/>
              <a:ext cx="896112" cy="523220"/>
            </a:xfrm>
            <a:prstGeom prst="rect">
              <a:avLst/>
            </a:prstGeom>
            <a:noFill/>
          </p:spPr>
          <p:txBody>
            <a:bodyPr wrap="square" rtlCol="0">
              <a:spAutoFit/>
            </a:bodyPr>
            <a:lstStyle/>
            <a:p>
              <a:r>
                <a:rPr lang="zh-CN" altLang="en-US" sz="1400" dirty="0"/>
                <a:t>出队两个取样结果</a:t>
              </a:r>
              <a:endParaRPr lang="zh-SG" altLang="en-US" sz="1400" dirty="0"/>
            </a:p>
          </p:txBody>
        </p:sp>
      </p:grpSp>
      <p:grpSp>
        <p:nvGrpSpPr>
          <p:cNvPr id="22" name="组合 21">
            <a:extLst>
              <a:ext uri="{FF2B5EF4-FFF2-40B4-BE49-F238E27FC236}">
                <a16:creationId xmlns:a16="http://schemas.microsoft.com/office/drawing/2014/main" id="{E295A3CF-B7EC-4B39-B447-077E10410FA6}"/>
              </a:ext>
            </a:extLst>
          </p:cNvPr>
          <p:cNvGrpSpPr/>
          <p:nvPr/>
        </p:nvGrpSpPr>
        <p:grpSpPr>
          <a:xfrm>
            <a:off x="7156937" y="3585656"/>
            <a:ext cx="1713254" cy="738664"/>
            <a:chOff x="5054867" y="3700193"/>
            <a:chExt cx="1713254" cy="738664"/>
          </a:xfrm>
        </p:grpSpPr>
        <p:cxnSp>
          <p:nvCxnSpPr>
            <p:cNvPr id="23" name="直接箭头连接符 22">
              <a:extLst>
                <a:ext uri="{FF2B5EF4-FFF2-40B4-BE49-F238E27FC236}">
                  <a16:creationId xmlns:a16="http://schemas.microsoft.com/office/drawing/2014/main" id="{8438EBF4-FA68-46B9-8A4C-6F35AC68B9ED}"/>
                </a:ext>
              </a:extLst>
            </p:cNvPr>
            <p:cNvCxnSpPr>
              <a:cxnSpLocks/>
            </p:cNvCxnSpPr>
            <p:nvPr/>
          </p:nvCxnSpPr>
          <p:spPr>
            <a:xfrm flipH="1">
              <a:off x="5054867" y="3967369"/>
              <a:ext cx="171325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0D2545D0-5BA1-402E-8B96-3E8FEADAF331}"/>
                </a:ext>
              </a:extLst>
            </p:cNvPr>
            <p:cNvSpPr txBox="1"/>
            <p:nvPr/>
          </p:nvSpPr>
          <p:spPr>
            <a:xfrm>
              <a:off x="5363124" y="3700193"/>
              <a:ext cx="957067" cy="738664"/>
            </a:xfrm>
            <a:prstGeom prst="rect">
              <a:avLst/>
            </a:prstGeom>
            <a:noFill/>
          </p:spPr>
          <p:txBody>
            <a:bodyPr wrap="square" rtlCol="0">
              <a:spAutoFit/>
            </a:bodyPr>
            <a:lstStyle/>
            <a:p>
              <a:r>
                <a:rPr lang="zh-CN" altLang="en-US" sz="1400" dirty="0"/>
                <a:t>入队一个合并好的抽样结果</a:t>
              </a:r>
              <a:endParaRPr lang="zh-SG" altLang="en-US" sz="1400" dirty="0"/>
            </a:p>
          </p:txBody>
        </p:sp>
      </p:grpSp>
      <p:sp>
        <p:nvSpPr>
          <p:cNvPr id="25" name="文本框 24">
            <a:extLst>
              <a:ext uri="{FF2B5EF4-FFF2-40B4-BE49-F238E27FC236}">
                <a16:creationId xmlns:a16="http://schemas.microsoft.com/office/drawing/2014/main" id="{29A88466-B695-447A-8A20-A0ADE56E422D}"/>
              </a:ext>
            </a:extLst>
          </p:cNvPr>
          <p:cNvSpPr txBox="1"/>
          <p:nvPr/>
        </p:nvSpPr>
        <p:spPr>
          <a:xfrm>
            <a:off x="4919887" y="2905780"/>
            <a:ext cx="1572766" cy="523220"/>
          </a:xfrm>
          <a:prstGeom prst="rect">
            <a:avLst/>
          </a:prstGeom>
          <a:noFill/>
        </p:spPr>
        <p:txBody>
          <a:bodyPr wrap="square" rtlCol="0">
            <a:spAutoFit/>
          </a:bodyPr>
          <a:lstStyle/>
          <a:p>
            <a:r>
              <a:rPr lang="zh-CN" altLang="en-US" sz="1400" dirty="0"/>
              <a:t>入队收集到的取样结果</a:t>
            </a:r>
            <a:endParaRPr lang="zh-SG" altLang="en-US" sz="1400" dirty="0"/>
          </a:p>
        </p:txBody>
      </p:sp>
      <p:sp>
        <p:nvSpPr>
          <p:cNvPr id="26" name="矩形 25">
            <a:extLst>
              <a:ext uri="{FF2B5EF4-FFF2-40B4-BE49-F238E27FC236}">
                <a16:creationId xmlns:a16="http://schemas.microsoft.com/office/drawing/2014/main" id="{F0435E2F-C963-438B-B699-DFA914B4C87E}"/>
              </a:ext>
            </a:extLst>
          </p:cNvPr>
          <p:cNvSpPr/>
          <p:nvPr/>
        </p:nvSpPr>
        <p:spPr>
          <a:xfrm>
            <a:off x="6503801" y="2579816"/>
            <a:ext cx="653135" cy="201168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阻塞队列</a:t>
            </a:r>
            <a:endParaRPr lang="zh-SG" altLang="en-US" dirty="0"/>
          </a:p>
        </p:txBody>
      </p:sp>
      <p:cxnSp>
        <p:nvCxnSpPr>
          <p:cNvPr id="27" name="直接连接符 26">
            <a:extLst>
              <a:ext uri="{FF2B5EF4-FFF2-40B4-BE49-F238E27FC236}">
                <a16:creationId xmlns:a16="http://schemas.microsoft.com/office/drawing/2014/main" id="{B82E1041-7B89-4A19-84B2-307D3A2F3E84}"/>
              </a:ext>
            </a:extLst>
          </p:cNvPr>
          <p:cNvCxnSpPr>
            <a:cxnSpLocks/>
          </p:cNvCxnSpPr>
          <p:nvPr/>
        </p:nvCxnSpPr>
        <p:spPr>
          <a:xfrm flipV="1">
            <a:off x="589461" y="3132199"/>
            <a:ext cx="2995156" cy="5431"/>
          </a:xfrm>
          <a:prstGeom prst="line">
            <a:avLst/>
          </a:prstGeom>
          <a:ln w="19050">
            <a:prstDash val="dashDot"/>
          </a:ln>
        </p:spPr>
        <p:style>
          <a:lnRef idx="1">
            <a:schemeClr val="accent2"/>
          </a:lnRef>
          <a:fillRef idx="0">
            <a:schemeClr val="accent2"/>
          </a:fillRef>
          <a:effectRef idx="0">
            <a:schemeClr val="accent2"/>
          </a:effectRef>
          <a:fontRef idx="minor">
            <a:schemeClr val="tx1"/>
          </a:fontRef>
        </p:style>
      </p:cxnSp>
      <p:sp>
        <p:nvSpPr>
          <p:cNvPr id="28" name="文本框 27">
            <a:extLst>
              <a:ext uri="{FF2B5EF4-FFF2-40B4-BE49-F238E27FC236}">
                <a16:creationId xmlns:a16="http://schemas.microsoft.com/office/drawing/2014/main" id="{051B3EBA-259E-483F-B9C6-CDFF3FC7E4E2}"/>
              </a:ext>
            </a:extLst>
          </p:cNvPr>
          <p:cNvSpPr txBox="1"/>
          <p:nvPr/>
        </p:nvSpPr>
        <p:spPr>
          <a:xfrm>
            <a:off x="3531173" y="2968762"/>
            <a:ext cx="2353210" cy="338554"/>
          </a:xfrm>
          <a:prstGeom prst="rect">
            <a:avLst/>
          </a:prstGeom>
          <a:noFill/>
        </p:spPr>
        <p:txBody>
          <a:bodyPr wrap="square" rtlCol="0">
            <a:spAutoFit/>
          </a:bodyPr>
          <a:lstStyle/>
          <a:p>
            <a:r>
              <a:rPr lang="zh-CN" altLang="en-US" sz="1600" dirty="0">
                <a:solidFill>
                  <a:schemeClr val="accent2">
                    <a:lumMod val="75000"/>
                  </a:schemeClr>
                </a:solidFill>
              </a:rPr>
              <a:t>收集取样结果</a:t>
            </a:r>
            <a:endParaRPr lang="zh-SG" altLang="en-US" sz="1600" dirty="0">
              <a:solidFill>
                <a:schemeClr val="accent2">
                  <a:lumMod val="75000"/>
                </a:schemeClr>
              </a:solidFill>
            </a:endParaRPr>
          </a:p>
        </p:txBody>
      </p:sp>
    </p:spTree>
    <p:extLst>
      <p:ext uri="{BB962C8B-B14F-4D97-AF65-F5344CB8AC3E}">
        <p14:creationId xmlns:p14="http://schemas.microsoft.com/office/powerpoint/2010/main" val="41373561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zh-CN" altLang="en-US" dirty="0"/>
              <a:t>代码构建</a:t>
            </a:r>
            <a:r>
              <a:rPr lang="en-US" altLang="zh-CN" dirty="0"/>
              <a:t>·</a:t>
            </a:r>
            <a:r>
              <a:rPr lang="zh-CN" altLang="en-US" dirty="0"/>
              <a:t>协调进程</a:t>
            </a:r>
          </a:p>
        </p:txBody>
      </p:sp>
      <p:grpSp>
        <p:nvGrpSpPr>
          <p:cNvPr id="3" name="组合 2">
            <a:extLst>
              <a:ext uri="{FF2B5EF4-FFF2-40B4-BE49-F238E27FC236}">
                <a16:creationId xmlns:a16="http://schemas.microsoft.com/office/drawing/2014/main" id="{A1E811E4-BF30-4DA0-AEC3-0701D889A43F}"/>
              </a:ext>
            </a:extLst>
          </p:cNvPr>
          <p:cNvGrpSpPr/>
          <p:nvPr/>
        </p:nvGrpSpPr>
        <p:grpSpPr>
          <a:xfrm>
            <a:off x="351367" y="1273797"/>
            <a:ext cx="804333" cy="5029200"/>
            <a:chOff x="2607733" y="143933"/>
            <a:chExt cx="804333" cy="5029200"/>
          </a:xfrm>
        </p:grpSpPr>
        <p:cxnSp>
          <p:nvCxnSpPr>
            <p:cNvPr id="4" name="直接箭头连接符 3">
              <a:extLst>
                <a:ext uri="{FF2B5EF4-FFF2-40B4-BE49-F238E27FC236}">
                  <a16:creationId xmlns:a16="http://schemas.microsoft.com/office/drawing/2014/main" id="{C95D5CE3-C86D-4387-AC05-8117DD232540}"/>
                </a:ext>
              </a:extLst>
            </p:cNvPr>
            <p:cNvCxnSpPr/>
            <p:nvPr/>
          </p:nvCxnSpPr>
          <p:spPr>
            <a:xfrm>
              <a:off x="2929467" y="474133"/>
              <a:ext cx="0" cy="46990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 name="文本框 4">
              <a:extLst>
                <a:ext uri="{FF2B5EF4-FFF2-40B4-BE49-F238E27FC236}">
                  <a16:creationId xmlns:a16="http://schemas.microsoft.com/office/drawing/2014/main" id="{A1EBCB37-A2C2-43D9-B956-E3FC8A67838B}"/>
                </a:ext>
              </a:extLst>
            </p:cNvPr>
            <p:cNvSpPr txBox="1"/>
            <p:nvPr/>
          </p:nvSpPr>
          <p:spPr>
            <a:xfrm>
              <a:off x="2607733" y="143933"/>
              <a:ext cx="804333" cy="369332"/>
            </a:xfrm>
            <a:prstGeom prst="rect">
              <a:avLst/>
            </a:prstGeom>
            <a:noFill/>
          </p:spPr>
          <p:txBody>
            <a:bodyPr wrap="square" rtlCol="0">
              <a:spAutoFit/>
            </a:bodyPr>
            <a:lstStyle/>
            <a:p>
              <a:r>
                <a:rPr lang="zh-CN" altLang="en-US" dirty="0"/>
                <a:t>时间</a:t>
              </a:r>
              <a:endParaRPr lang="zh-SG" altLang="en-US" dirty="0"/>
            </a:p>
          </p:txBody>
        </p:sp>
      </p:grpSp>
      <p:grpSp>
        <p:nvGrpSpPr>
          <p:cNvPr id="6" name="组合 5">
            <a:extLst>
              <a:ext uri="{FF2B5EF4-FFF2-40B4-BE49-F238E27FC236}">
                <a16:creationId xmlns:a16="http://schemas.microsoft.com/office/drawing/2014/main" id="{56E16281-5178-4873-8F61-0314EE613F79}"/>
              </a:ext>
            </a:extLst>
          </p:cNvPr>
          <p:cNvGrpSpPr/>
          <p:nvPr/>
        </p:nvGrpSpPr>
        <p:grpSpPr>
          <a:xfrm>
            <a:off x="1083734" y="1822585"/>
            <a:ext cx="643466" cy="3478599"/>
            <a:chOff x="3522133" y="703934"/>
            <a:chExt cx="643466" cy="3478599"/>
          </a:xfrm>
        </p:grpSpPr>
        <p:cxnSp>
          <p:nvCxnSpPr>
            <p:cNvPr id="7" name="直接连接符 6">
              <a:extLst>
                <a:ext uri="{FF2B5EF4-FFF2-40B4-BE49-F238E27FC236}">
                  <a16:creationId xmlns:a16="http://schemas.microsoft.com/office/drawing/2014/main" id="{68CA28FE-15A3-472A-A951-DBE10F74E656}"/>
                </a:ext>
              </a:extLst>
            </p:cNvPr>
            <p:cNvCxnSpPr>
              <a:cxnSpLocks/>
            </p:cNvCxnSpPr>
            <p:nvPr/>
          </p:nvCxnSpPr>
          <p:spPr>
            <a:xfrm>
              <a:off x="3843866" y="1066800"/>
              <a:ext cx="0" cy="311573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221F4558-CC89-48AC-9C32-DE2940CA4A6A}"/>
                </a:ext>
              </a:extLst>
            </p:cNvPr>
            <p:cNvSpPr txBox="1"/>
            <p:nvPr/>
          </p:nvSpPr>
          <p:spPr>
            <a:xfrm>
              <a:off x="3522133" y="703934"/>
              <a:ext cx="643466" cy="276999"/>
            </a:xfrm>
            <a:prstGeom prst="rect">
              <a:avLst/>
            </a:prstGeom>
            <a:noFill/>
          </p:spPr>
          <p:txBody>
            <a:bodyPr wrap="square" rtlCol="0">
              <a:spAutoFit/>
            </a:bodyPr>
            <a:lstStyle/>
            <a:p>
              <a:r>
                <a:rPr lang="zh-CN" altLang="en-US" sz="1200" dirty="0">
                  <a:solidFill>
                    <a:schemeClr val="accent1"/>
                  </a:solidFill>
                </a:rPr>
                <a:t>数据流</a:t>
              </a:r>
              <a:endParaRPr lang="zh-SG" altLang="en-US" sz="1200" dirty="0">
                <a:solidFill>
                  <a:schemeClr val="accent1"/>
                </a:solidFill>
              </a:endParaRPr>
            </a:p>
          </p:txBody>
        </p:sp>
      </p:grpSp>
      <p:grpSp>
        <p:nvGrpSpPr>
          <p:cNvPr id="9" name="组合 8">
            <a:extLst>
              <a:ext uri="{FF2B5EF4-FFF2-40B4-BE49-F238E27FC236}">
                <a16:creationId xmlns:a16="http://schemas.microsoft.com/office/drawing/2014/main" id="{759C06EE-84AA-4B25-8532-6C3F62628D3A}"/>
              </a:ext>
            </a:extLst>
          </p:cNvPr>
          <p:cNvGrpSpPr/>
          <p:nvPr/>
        </p:nvGrpSpPr>
        <p:grpSpPr>
          <a:xfrm>
            <a:off x="2015068" y="1821985"/>
            <a:ext cx="643466" cy="1997533"/>
            <a:chOff x="4453467" y="703334"/>
            <a:chExt cx="643466" cy="1997533"/>
          </a:xfrm>
        </p:grpSpPr>
        <p:cxnSp>
          <p:nvCxnSpPr>
            <p:cNvPr id="10" name="直接连接符 9">
              <a:extLst>
                <a:ext uri="{FF2B5EF4-FFF2-40B4-BE49-F238E27FC236}">
                  <a16:creationId xmlns:a16="http://schemas.microsoft.com/office/drawing/2014/main" id="{79E2F1C2-CE3E-48C4-BFDD-38CCF1541B3F}"/>
                </a:ext>
              </a:extLst>
            </p:cNvPr>
            <p:cNvCxnSpPr>
              <a:cxnSpLocks/>
            </p:cNvCxnSpPr>
            <p:nvPr/>
          </p:nvCxnSpPr>
          <p:spPr>
            <a:xfrm>
              <a:off x="4775200" y="1066800"/>
              <a:ext cx="0" cy="1634067"/>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2397A751-AE2B-4CAB-A707-6EAE53E99909}"/>
                </a:ext>
              </a:extLst>
            </p:cNvPr>
            <p:cNvSpPr txBox="1"/>
            <p:nvPr/>
          </p:nvSpPr>
          <p:spPr>
            <a:xfrm>
              <a:off x="4453467" y="703334"/>
              <a:ext cx="643466" cy="276999"/>
            </a:xfrm>
            <a:prstGeom prst="rect">
              <a:avLst/>
            </a:prstGeom>
            <a:noFill/>
          </p:spPr>
          <p:txBody>
            <a:bodyPr wrap="square" rtlCol="0">
              <a:spAutoFit/>
            </a:bodyPr>
            <a:lstStyle/>
            <a:p>
              <a:r>
                <a:rPr lang="zh-CN" altLang="en-US" sz="1200" dirty="0">
                  <a:solidFill>
                    <a:schemeClr val="accent1"/>
                  </a:solidFill>
                </a:rPr>
                <a:t>数据流</a:t>
              </a:r>
              <a:endParaRPr lang="zh-SG" altLang="en-US" sz="1200" dirty="0">
                <a:solidFill>
                  <a:schemeClr val="accent1"/>
                </a:solidFill>
              </a:endParaRPr>
            </a:p>
          </p:txBody>
        </p:sp>
      </p:grpSp>
      <p:grpSp>
        <p:nvGrpSpPr>
          <p:cNvPr id="12" name="组合 11">
            <a:extLst>
              <a:ext uri="{FF2B5EF4-FFF2-40B4-BE49-F238E27FC236}">
                <a16:creationId xmlns:a16="http://schemas.microsoft.com/office/drawing/2014/main" id="{C2CB539F-538D-4855-ACEC-1770AEA8B9FF}"/>
              </a:ext>
            </a:extLst>
          </p:cNvPr>
          <p:cNvGrpSpPr/>
          <p:nvPr/>
        </p:nvGrpSpPr>
        <p:grpSpPr>
          <a:xfrm>
            <a:off x="2946402" y="1821685"/>
            <a:ext cx="643466" cy="2607433"/>
            <a:chOff x="5384801" y="703034"/>
            <a:chExt cx="643466" cy="2607433"/>
          </a:xfrm>
        </p:grpSpPr>
        <p:cxnSp>
          <p:nvCxnSpPr>
            <p:cNvPr id="13" name="直接连接符 12">
              <a:extLst>
                <a:ext uri="{FF2B5EF4-FFF2-40B4-BE49-F238E27FC236}">
                  <a16:creationId xmlns:a16="http://schemas.microsoft.com/office/drawing/2014/main" id="{837E5EDE-CEBF-4A76-863C-A5ACBE4DE5BE}"/>
                </a:ext>
              </a:extLst>
            </p:cNvPr>
            <p:cNvCxnSpPr>
              <a:cxnSpLocks/>
            </p:cNvCxnSpPr>
            <p:nvPr/>
          </p:nvCxnSpPr>
          <p:spPr>
            <a:xfrm>
              <a:off x="5714999" y="1066800"/>
              <a:ext cx="0" cy="2243667"/>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8C94B8EA-B965-45E3-8E2D-200400D499E5}"/>
                </a:ext>
              </a:extLst>
            </p:cNvPr>
            <p:cNvSpPr txBox="1"/>
            <p:nvPr/>
          </p:nvSpPr>
          <p:spPr>
            <a:xfrm>
              <a:off x="5384801" y="703034"/>
              <a:ext cx="643466" cy="276999"/>
            </a:xfrm>
            <a:prstGeom prst="rect">
              <a:avLst/>
            </a:prstGeom>
            <a:noFill/>
          </p:spPr>
          <p:txBody>
            <a:bodyPr wrap="square" rtlCol="0">
              <a:spAutoFit/>
            </a:bodyPr>
            <a:lstStyle/>
            <a:p>
              <a:r>
                <a:rPr lang="zh-CN" altLang="en-US" sz="1200" dirty="0">
                  <a:solidFill>
                    <a:schemeClr val="accent1"/>
                  </a:solidFill>
                </a:rPr>
                <a:t>数据流</a:t>
              </a:r>
              <a:endParaRPr lang="zh-SG" altLang="en-US" sz="1200" dirty="0">
                <a:solidFill>
                  <a:schemeClr val="accent1"/>
                </a:solidFill>
              </a:endParaRPr>
            </a:p>
          </p:txBody>
        </p:sp>
      </p:grpSp>
      <p:sp>
        <p:nvSpPr>
          <p:cNvPr id="15" name="文本框 14">
            <a:extLst>
              <a:ext uri="{FF2B5EF4-FFF2-40B4-BE49-F238E27FC236}">
                <a16:creationId xmlns:a16="http://schemas.microsoft.com/office/drawing/2014/main" id="{ED85B2B0-CCD7-4C1E-A8EE-CED997A171F9}"/>
              </a:ext>
            </a:extLst>
          </p:cNvPr>
          <p:cNvSpPr txBox="1"/>
          <p:nvPr/>
        </p:nvSpPr>
        <p:spPr>
          <a:xfrm>
            <a:off x="3476700" y="4167508"/>
            <a:ext cx="2619300" cy="523220"/>
          </a:xfrm>
          <a:prstGeom prst="rect">
            <a:avLst/>
          </a:prstGeom>
          <a:noFill/>
        </p:spPr>
        <p:txBody>
          <a:bodyPr wrap="square" rtlCol="0">
            <a:spAutoFit/>
          </a:bodyPr>
          <a:lstStyle/>
          <a:p>
            <a:r>
              <a:rPr lang="zh-CN" altLang="en-US" sz="1400" dirty="0">
                <a:solidFill>
                  <a:schemeClr val="accent2">
                    <a:lumMod val="75000"/>
                  </a:schemeClr>
                </a:solidFill>
              </a:rPr>
              <a:t>各数据流（取样线程）结束时立刻交付取样结果并开始合并</a:t>
            </a:r>
            <a:endParaRPr lang="zh-SG" altLang="en-US" sz="1400" dirty="0">
              <a:solidFill>
                <a:schemeClr val="accent2">
                  <a:lumMod val="75000"/>
                </a:schemeClr>
              </a:solidFill>
            </a:endParaRPr>
          </a:p>
        </p:txBody>
      </p:sp>
      <p:sp>
        <p:nvSpPr>
          <p:cNvPr id="16" name="任意多边形: 形状 15">
            <a:extLst>
              <a:ext uri="{FF2B5EF4-FFF2-40B4-BE49-F238E27FC236}">
                <a16:creationId xmlns:a16="http://schemas.microsoft.com/office/drawing/2014/main" id="{4E2E330F-3A15-4226-9746-908ED1ADD53E}"/>
              </a:ext>
            </a:extLst>
          </p:cNvPr>
          <p:cNvSpPr/>
          <p:nvPr/>
        </p:nvSpPr>
        <p:spPr>
          <a:xfrm>
            <a:off x="1121547" y="3816813"/>
            <a:ext cx="3719743" cy="1501478"/>
          </a:xfrm>
          <a:custGeom>
            <a:avLst/>
            <a:gdLst>
              <a:gd name="connsiteX0" fmla="*/ 0 w 3719743"/>
              <a:gd name="connsiteY0" fmla="*/ 1456588 h 1501478"/>
              <a:gd name="connsiteX1" fmla="*/ 399495 w 3719743"/>
              <a:gd name="connsiteY1" fmla="*/ 1483221 h 1501478"/>
              <a:gd name="connsiteX2" fmla="*/ 550415 w 3719743"/>
              <a:gd name="connsiteY2" fmla="*/ 1216890 h 1501478"/>
              <a:gd name="connsiteX3" fmla="*/ 896644 w 3719743"/>
              <a:gd name="connsiteY3" fmla="*/ 195958 h 1501478"/>
              <a:gd name="connsiteX4" fmla="*/ 1216240 w 3719743"/>
              <a:gd name="connsiteY4" fmla="*/ 18405 h 1501478"/>
              <a:gd name="connsiteX5" fmla="*/ 1606858 w 3719743"/>
              <a:gd name="connsiteY5" fmla="*/ 62793 h 1501478"/>
              <a:gd name="connsiteX6" fmla="*/ 1970842 w 3719743"/>
              <a:gd name="connsiteY6" fmla="*/ 524432 h 1501478"/>
              <a:gd name="connsiteX7" fmla="*/ 2077374 w 3719743"/>
              <a:gd name="connsiteY7" fmla="*/ 613209 h 1501478"/>
              <a:gd name="connsiteX8" fmla="*/ 2272683 w 3719743"/>
              <a:gd name="connsiteY8" fmla="*/ 622087 h 1501478"/>
              <a:gd name="connsiteX9" fmla="*/ 3719743 w 3719743"/>
              <a:gd name="connsiteY9" fmla="*/ 622087 h 1501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9743" h="1501478">
                <a:moveTo>
                  <a:pt x="0" y="1456588"/>
                </a:moveTo>
                <a:cubicBezTo>
                  <a:pt x="153879" y="1489879"/>
                  <a:pt x="307759" y="1523171"/>
                  <a:pt x="399495" y="1483221"/>
                </a:cubicBezTo>
                <a:cubicBezTo>
                  <a:pt x="491231" y="1443271"/>
                  <a:pt x="467557" y="1431434"/>
                  <a:pt x="550415" y="1216890"/>
                </a:cubicBezTo>
                <a:cubicBezTo>
                  <a:pt x="633273" y="1002346"/>
                  <a:pt x="785673" y="395705"/>
                  <a:pt x="896644" y="195958"/>
                </a:cubicBezTo>
                <a:cubicBezTo>
                  <a:pt x="1007615" y="-3789"/>
                  <a:pt x="1097871" y="40599"/>
                  <a:pt x="1216240" y="18405"/>
                </a:cubicBezTo>
                <a:cubicBezTo>
                  <a:pt x="1334609" y="-3789"/>
                  <a:pt x="1481091" y="-21545"/>
                  <a:pt x="1606858" y="62793"/>
                </a:cubicBezTo>
                <a:cubicBezTo>
                  <a:pt x="1732625" y="147131"/>
                  <a:pt x="1892423" y="432696"/>
                  <a:pt x="1970842" y="524432"/>
                </a:cubicBezTo>
                <a:cubicBezTo>
                  <a:pt x="2049261" y="616168"/>
                  <a:pt x="2027067" y="596933"/>
                  <a:pt x="2077374" y="613209"/>
                </a:cubicBezTo>
                <a:cubicBezTo>
                  <a:pt x="2127681" y="629485"/>
                  <a:pt x="2272683" y="622087"/>
                  <a:pt x="2272683" y="622087"/>
                </a:cubicBezTo>
                <a:lnTo>
                  <a:pt x="3719743" y="622087"/>
                </a:lnTo>
              </a:path>
            </a:pathLst>
          </a:custGeom>
          <a:noFill/>
          <a:ln w="1905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SG" altLang="en-US" dirty="0"/>
          </a:p>
        </p:txBody>
      </p:sp>
      <p:grpSp>
        <p:nvGrpSpPr>
          <p:cNvPr id="17" name="组合 16">
            <a:extLst>
              <a:ext uri="{FF2B5EF4-FFF2-40B4-BE49-F238E27FC236}">
                <a16:creationId xmlns:a16="http://schemas.microsoft.com/office/drawing/2014/main" id="{9C654D50-C5A9-48AB-B377-CC296B645772}"/>
              </a:ext>
            </a:extLst>
          </p:cNvPr>
          <p:cNvGrpSpPr/>
          <p:nvPr/>
        </p:nvGrpSpPr>
        <p:grpSpPr>
          <a:xfrm>
            <a:off x="7253714" y="1822585"/>
            <a:ext cx="643466" cy="3478599"/>
            <a:chOff x="3522133" y="703934"/>
            <a:chExt cx="643466" cy="3478599"/>
          </a:xfrm>
        </p:grpSpPr>
        <p:cxnSp>
          <p:nvCxnSpPr>
            <p:cNvPr id="18" name="直接连接符 17">
              <a:extLst>
                <a:ext uri="{FF2B5EF4-FFF2-40B4-BE49-F238E27FC236}">
                  <a16:creationId xmlns:a16="http://schemas.microsoft.com/office/drawing/2014/main" id="{86E26764-93C5-4D9C-A330-B735A3BA7BC3}"/>
                </a:ext>
              </a:extLst>
            </p:cNvPr>
            <p:cNvCxnSpPr>
              <a:cxnSpLocks/>
            </p:cNvCxnSpPr>
            <p:nvPr/>
          </p:nvCxnSpPr>
          <p:spPr>
            <a:xfrm>
              <a:off x="3843866" y="1066800"/>
              <a:ext cx="0" cy="3115733"/>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EBB47261-2EEB-4CB8-BD8D-1857A756C4D5}"/>
                </a:ext>
              </a:extLst>
            </p:cNvPr>
            <p:cNvSpPr txBox="1"/>
            <p:nvPr/>
          </p:nvSpPr>
          <p:spPr>
            <a:xfrm>
              <a:off x="3522133" y="703934"/>
              <a:ext cx="643466" cy="276999"/>
            </a:xfrm>
            <a:prstGeom prst="rect">
              <a:avLst/>
            </a:prstGeom>
            <a:noFill/>
          </p:spPr>
          <p:txBody>
            <a:bodyPr wrap="square" rtlCol="0">
              <a:spAutoFit/>
            </a:bodyPr>
            <a:lstStyle/>
            <a:p>
              <a:r>
                <a:rPr lang="zh-CN" altLang="en-US" sz="1200" dirty="0">
                  <a:solidFill>
                    <a:schemeClr val="accent1"/>
                  </a:solidFill>
                </a:rPr>
                <a:t>数据流</a:t>
              </a:r>
              <a:endParaRPr lang="zh-SG" altLang="en-US" sz="1200" dirty="0">
                <a:solidFill>
                  <a:schemeClr val="accent1"/>
                </a:solidFill>
              </a:endParaRPr>
            </a:p>
          </p:txBody>
        </p:sp>
      </p:grpSp>
      <p:grpSp>
        <p:nvGrpSpPr>
          <p:cNvPr id="20" name="组合 19">
            <a:extLst>
              <a:ext uri="{FF2B5EF4-FFF2-40B4-BE49-F238E27FC236}">
                <a16:creationId xmlns:a16="http://schemas.microsoft.com/office/drawing/2014/main" id="{5F34CB4F-DF25-4EC1-9E8F-98D3292BD093}"/>
              </a:ext>
            </a:extLst>
          </p:cNvPr>
          <p:cNvGrpSpPr/>
          <p:nvPr/>
        </p:nvGrpSpPr>
        <p:grpSpPr>
          <a:xfrm>
            <a:off x="7075914" y="2253184"/>
            <a:ext cx="5116086" cy="307777"/>
            <a:chOff x="3344333" y="1134533"/>
            <a:chExt cx="5116086" cy="307777"/>
          </a:xfrm>
        </p:grpSpPr>
        <p:cxnSp>
          <p:nvCxnSpPr>
            <p:cNvPr id="21" name="直接连接符 20">
              <a:extLst>
                <a:ext uri="{FF2B5EF4-FFF2-40B4-BE49-F238E27FC236}">
                  <a16:creationId xmlns:a16="http://schemas.microsoft.com/office/drawing/2014/main" id="{9963C2E0-E08C-403B-ACC1-44B0A024F584}"/>
                </a:ext>
              </a:extLst>
            </p:cNvPr>
            <p:cNvCxnSpPr>
              <a:cxnSpLocks/>
            </p:cNvCxnSpPr>
            <p:nvPr/>
          </p:nvCxnSpPr>
          <p:spPr>
            <a:xfrm>
              <a:off x="3344333" y="1430867"/>
              <a:ext cx="3750734" cy="0"/>
            </a:xfrm>
            <a:prstGeom prst="line">
              <a:avLst/>
            </a:prstGeom>
            <a:ln w="12700">
              <a:prstDash val="dashDot"/>
            </a:ln>
          </p:spPr>
          <p:style>
            <a:lnRef idx="1">
              <a:schemeClr val="accent2"/>
            </a:lnRef>
            <a:fillRef idx="0">
              <a:schemeClr val="accent2"/>
            </a:fillRef>
            <a:effectRef idx="0">
              <a:schemeClr val="accent2"/>
            </a:effectRef>
            <a:fontRef idx="minor">
              <a:schemeClr val="tx1"/>
            </a:fontRef>
          </p:style>
        </p:cxnSp>
        <p:sp>
          <p:nvSpPr>
            <p:cNvPr id="22" name="文本框 21">
              <a:extLst>
                <a:ext uri="{FF2B5EF4-FFF2-40B4-BE49-F238E27FC236}">
                  <a16:creationId xmlns:a16="http://schemas.microsoft.com/office/drawing/2014/main" id="{B29FFA95-E329-4F56-AA17-BA286F4D8EAD}"/>
                </a:ext>
              </a:extLst>
            </p:cNvPr>
            <p:cNvSpPr txBox="1"/>
            <p:nvPr/>
          </p:nvSpPr>
          <p:spPr>
            <a:xfrm>
              <a:off x="6527800" y="1134533"/>
              <a:ext cx="1932619" cy="307777"/>
            </a:xfrm>
            <a:prstGeom prst="rect">
              <a:avLst/>
            </a:prstGeom>
            <a:noFill/>
          </p:spPr>
          <p:txBody>
            <a:bodyPr wrap="square" rtlCol="0">
              <a:spAutoFit/>
            </a:bodyPr>
            <a:lstStyle/>
            <a:p>
              <a:r>
                <a:rPr lang="zh-CN" altLang="en-US" sz="1400" dirty="0">
                  <a:solidFill>
                    <a:schemeClr val="accent2">
                      <a:lumMod val="75000"/>
                    </a:schemeClr>
                  </a:solidFill>
                </a:rPr>
                <a:t>收集取样结果并合并</a:t>
              </a:r>
              <a:endParaRPr lang="zh-SG" altLang="en-US" sz="1400" dirty="0">
                <a:solidFill>
                  <a:schemeClr val="accent2">
                    <a:lumMod val="75000"/>
                  </a:schemeClr>
                </a:solidFill>
              </a:endParaRPr>
            </a:p>
          </p:txBody>
        </p:sp>
      </p:grpSp>
      <p:grpSp>
        <p:nvGrpSpPr>
          <p:cNvPr id="23" name="组合 22">
            <a:extLst>
              <a:ext uri="{FF2B5EF4-FFF2-40B4-BE49-F238E27FC236}">
                <a16:creationId xmlns:a16="http://schemas.microsoft.com/office/drawing/2014/main" id="{660C4185-1F8D-4781-BF13-92D372965236}"/>
              </a:ext>
            </a:extLst>
          </p:cNvPr>
          <p:cNvGrpSpPr/>
          <p:nvPr/>
        </p:nvGrpSpPr>
        <p:grpSpPr>
          <a:xfrm>
            <a:off x="8185048" y="1821985"/>
            <a:ext cx="643466" cy="1997533"/>
            <a:chOff x="4453467" y="703334"/>
            <a:chExt cx="643466" cy="1997533"/>
          </a:xfrm>
        </p:grpSpPr>
        <p:cxnSp>
          <p:nvCxnSpPr>
            <p:cNvPr id="24" name="直接连接符 23">
              <a:extLst>
                <a:ext uri="{FF2B5EF4-FFF2-40B4-BE49-F238E27FC236}">
                  <a16:creationId xmlns:a16="http://schemas.microsoft.com/office/drawing/2014/main" id="{CCF23BBD-A12F-42BB-BA54-6ED4CB709781}"/>
                </a:ext>
              </a:extLst>
            </p:cNvPr>
            <p:cNvCxnSpPr>
              <a:cxnSpLocks/>
            </p:cNvCxnSpPr>
            <p:nvPr/>
          </p:nvCxnSpPr>
          <p:spPr>
            <a:xfrm>
              <a:off x="4775200" y="1066800"/>
              <a:ext cx="0" cy="1634067"/>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0C0A9F24-E641-4038-B7D3-9EEB53B8FFD0}"/>
                </a:ext>
              </a:extLst>
            </p:cNvPr>
            <p:cNvSpPr txBox="1"/>
            <p:nvPr/>
          </p:nvSpPr>
          <p:spPr>
            <a:xfrm>
              <a:off x="4453467" y="703334"/>
              <a:ext cx="643466" cy="276999"/>
            </a:xfrm>
            <a:prstGeom prst="rect">
              <a:avLst/>
            </a:prstGeom>
            <a:noFill/>
          </p:spPr>
          <p:txBody>
            <a:bodyPr wrap="square" rtlCol="0">
              <a:spAutoFit/>
            </a:bodyPr>
            <a:lstStyle/>
            <a:p>
              <a:r>
                <a:rPr lang="zh-CN" altLang="en-US" sz="1200" dirty="0">
                  <a:solidFill>
                    <a:schemeClr val="accent1"/>
                  </a:solidFill>
                </a:rPr>
                <a:t>数据流</a:t>
              </a:r>
              <a:endParaRPr lang="zh-SG" altLang="en-US" sz="1200" dirty="0">
                <a:solidFill>
                  <a:schemeClr val="accent1"/>
                </a:solidFill>
              </a:endParaRPr>
            </a:p>
          </p:txBody>
        </p:sp>
      </p:grpSp>
      <p:grpSp>
        <p:nvGrpSpPr>
          <p:cNvPr id="26" name="组合 25">
            <a:extLst>
              <a:ext uri="{FF2B5EF4-FFF2-40B4-BE49-F238E27FC236}">
                <a16:creationId xmlns:a16="http://schemas.microsoft.com/office/drawing/2014/main" id="{511951BA-E15D-4455-92EF-95CD8D247980}"/>
              </a:ext>
            </a:extLst>
          </p:cNvPr>
          <p:cNvGrpSpPr/>
          <p:nvPr/>
        </p:nvGrpSpPr>
        <p:grpSpPr>
          <a:xfrm>
            <a:off x="9116382" y="1821685"/>
            <a:ext cx="643466" cy="2607433"/>
            <a:chOff x="5384801" y="703034"/>
            <a:chExt cx="643466" cy="2607433"/>
          </a:xfrm>
        </p:grpSpPr>
        <p:cxnSp>
          <p:nvCxnSpPr>
            <p:cNvPr id="27" name="直接连接符 26">
              <a:extLst>
                <a:ext uri="{FF2B5EF4-FFF2-40B4-BE49-F238E27FC236}">
                  <a16:creationId xmlns:a16="http://schemas.microsoft.com/office/drawing/2014/main" id="{22CCA265-440C-43B8-98A3-4A3703D5F6E4}"/>
                </a:ext>
              </a:extLst>
            </p:cNvPr>
            <p:cNvCxnSpPr>
              <a:cxnSpLocks/>
            </p:cNvCxnSpPr>
            <p:nvPr/>
          </p:nvCxnSpPr>
          <p:spPr>
            <a:xfrm>
              <a:off x="5714999" y="1066800"/>
              <a:ext cx="0" cy="2243667"/>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1737FA8A-CA70-4000-946E-6FF2F4E6AFFF}"/>
                </a:ext>
              </a:extLst>
            </p:cNvPr>
            <p:cNvSpPr txBox="1"/>
            <p:nvPr/>
          </p:nvSpPr>
          <p:spPr>
            <a:xfrm>
              <a:off x="5384801" y="703034"/>
              <a:ext cx="643466" cy="276999"/>
            </a:xfrm>
            <a:prstGeom prst="rect">
              <a:avLst/>
            </a:prstGeom>
            <a:noFill/>
          </p:spPr>
          <p:txBody>
            <a:bodyPr wrap="square" rtlCol="0">
              <a:spAutoFit/>
            </a:bodyPr>
            <a:lstStyle/>
            <a:p>
              <a:r>
                <a:rPr lang="zh-CN" altLang="en-US" sz="1200" dirty="0">
                  <a:solidFill>
                    <a:schemeClr val="accent1"/>
                  </a:solidFill>
                </a:rPr>
                <a:t>数据流</a:t>
              </a:r>
              <a:endParaRPr lang="zh-SG" altLang="en-US" sz="1200" dirty="0">
                <a:solidFill>
                  <a:schemeClr val="accent1"/>
                </a:solidFill>
              </a:endParaRPr>
            </a:p>
          </p:txBody>
        </p:sp>
      </p:grpSp>
      <p:grpSp>
        <p:nvGrpSpPr>
          <p:cNvPr id="29" name="组合 28">
            <a:extLst>
              <a:ext uri="{FF2B5EF4-FFF2-40B4-BE49-F238E27FC236}">
                <a16:creationId xmlns:a16="http://schemas.microsoft.com/office/drawing/2014/main" id="{08D65F2F-1111-4FDD-9E4D-C9D0B0A7A07E}"/>
              </a:ext>
            </a:extLst>
          </p:cNvPr>
          <p:cNvGrpSpPr/>
          <p:nvPr/>
        </p:nvGrpSpPr>
        <p:grpSpPr>
          <a:xfrm>
            <a:off x="6521347" y="1273797"/>
            <a:ext cx="804333" cy="5029200"/>
            <a:chOff x="2607733" y="143933"/>
            <a:chExt cx="804333" cy="5029200"/>
          </a:xfrm>
        </p:grpSpPr>
        <p:cxnSp>
          <p:nvCxnSpPr>
            <p:cNvPr id="30" name="直接箭头连接符 29">
              <a:extLst>
                <a:ext uri="{FF2B5EF4-FFF2-40B4-BE49-F238E27FC236}">
                  <a16:creationId xmlns:a16="http://schemas.microsoft.com/office/drawing/2014/main" id="{2A7DF350-DE53-4B41-9150-CFC78339E310}"/>
                </a:ext>
              </a:extLst>
            </p:cNvPr>
            <p:cNvCxnSpPr/>
            <p:nvPr/>
          </p:nvCxnSpPr>
          <p:spPr>
            <a:xfrm>
              <a:off x="2929467" y="474133"/>
              <a:ext cx="0" cy="46990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1" name="文本框 30">
              <a:extLst>
                <a:ext uri="{FF2B5EF4-FFF2-40B4-BE49-F238E27FC236}">
                  <a16:creationId xmlns:a16="http://schemas.microsoft.com/office/drawing/2014/main" id="{5D74AB61-3D32-47A5-81AA-8A07E9BD29E9}"/>
                </a:ext>
              </a:extLst>
            </p:cNvPr>
            <p:cNvSpPr txBox="1"/>
            <p:nvPr/>
          </p:nvSpPr>
          <p:spPr>
            <a:xfrm>
              <a:off x="2607733" y="143933"/>
              <a:ext cx="804333" cy="369332"/>
            </a:xfrm>
            <a:prstGeom prst="rect">
              <a:avLst/>
            </a:prstGeom>
            <a:noFill/>
          </p:spPr>
          <p:txBody>
            <a:bodyPr wrap="square" rtlCol="0">
              <a:spAutoFit/>
            </a:bodyPr>
            <a:lstStyle/>
            <a:p>
              <a:r>
                <a:rPr lang="zh-CN" altLang="en-US" dirty="0"/>
                <a:t>时间</a:t>
              </a:r>
              <a:endParaRPr lang="zh-SG" altLang="en-US" dirty="0"/>
            </a:p>
          </p:txBody>
        </p:sp>
      </p:grpSp>
      <p:cxnSp>
        <p:nvCxnSpPr>
          <p:cNvPr id="32" name="直接连接符 31">
            <a:extLst>
              <a:ext uri="{FF2B5EF4-FFF2-40B4-BE49-F238E27FC236}">
                <a16:creationId xmlns:a16="http://schemas.microsoft.com/office/drawing/2014/main" id="{474665CC-7657-4002-8236-C36F6FEB0B42}"/>
              </a:ext>
            </a:extLst>
          </p:cNvPr>
          <p:cNvCxnSpPr/>
          <p:nvPr/>
        </p:nvCxnSpPr>
        <p:spPr>
          <a:xfrm>
            <a:off x="8508074" y="3817463"/>
            <a:ext cx="0" cy="1483721"/>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93E5FB25-41AB-4007-ACFF-8E73E134EEE8}"/>
              </a:ext>
            </a:extLst>
          </p:cNvPr>
          <p:cNvCxnSpPr>
            <a:cxnSpLocks/>
          </p:cNvCxnSpPr>
          <p:nvPr/>
        </p:nvCxnSpPr>
        <p:spPr>
          <a:xfrm>
            <a:off x="9446580" y="4105247"/>
            <a:ext cx="0" cy="1195937"/>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nvGrpSpPr>
          <p:cNvPr id="34" name="组合 33">
            <a:extLst>
              <a:ext uri="{FF2B5EF4-FFF2-40B4-BE49-F238E27FC236}">
                <a16:creationId xmlns:a16="http://schemas.microsoft.com/office/drawing/2014/main" id="{0527CB89-A819-4148-A35D-64B114A1C452}"/>
              </a:ext>
            </a:extLst>
          </p:cNvPr>
          <p:cNvGrpSpPr/>
          <p:nvPr/>
        </p:nvGrpSpPr>
        <p:grpSpPr>
          <a:xfrm>
            <a:off x="7075914" y="2860042"/>
            <a:ext cx="5116086" cy="307777"/>
            <a:chOff x="3344333" y="1134533"/>
            <a:chExt cx="5116086" cy="307777"/>
          </a:xfrm>
        </p:grpSpPr>
        <p:cxnSp>
          <p:nvCxnSpPr>
            <p:cNvPr id="35" name="直接连接符 34">
              <a:extLst>
                <a:ext uri="{FF2B5EF4-FFF2-40B4-BE49-F238E27FC236}">
                  <a16:creationId xmlns:a16="http://schemas.microsoft.com/office/drawing/2014/main" id="{7D30E5E5-AABD-4EC6-9389-C44B3743B4A9}"/>
                </a:ext>
              </a:extLst>
            </p:cNvPr>
            <p:cNvCxnSpPr>
              <a:cxnSpLocks/>
            </p:cNvCxnSpPr>
            <p:nvPr/>
          </p:nvCxnSpPr>
          <p:spPr>
            <a:xfrm>
              <a:off x="3344333" y="1430867"/>
              <a:ext cx="3750734" cy="0"/>
            </a:xfrm>
            <a:prstGeom prst="line">
              <a:avLst/>
            </a:prstGeom>
            <a:ln w="12700">
              <a:prstDash val="dashDot"/>
            </a:ln>
          </p:spPr>
          <p:style>
            <a:lnRef idx="1">
              <a:schemeClr val="accent2"/>
            </a:lnRef>
            <a:fillRef idx="0">
              <a:schemeClr val="accent2"/>
            </a:fillRef>
            <a:effectRef idx="0">
              <a:schemeClr val="accent2"/>
            </a:effectRef>
            <a:fontRef idx="minor">
              <a:schemeClr val="tx1"/>
            </a:fontRef>
          </p:style>
        </p:cxnSp>
        <p:sp>
          <p:nvSpPr>
            <p:cNvPr id="36" name="文本框 35">
              <a:extLst>
                <a:ext uri="{FF2B5EF4-FFF2-40B4-BE49-F238E27FC236}">
                  <a16:creationId xmlns:a16="http://schemas.microsoft.com/office/drawing/2014/main" id="{C1C6A397-B6D7-46D9-B0B6-9B60B18D805B}"/>
                </a:ext>
              </a:extLst>
            </p:cNvPr>
            <p:cNvSpPr txBox="1"/>
            <p:nvPr/>
          </p:nvSpPr>
          <p:spPr>
            <a:xfrm>
              <a:off x="6527800" y="1134533"/>
              <a:ext cx="1932619" cy="307777"/>
            </a:xfrm>
            <a:prstGeom prst="rect">
              <a:avLst/>
            </a:prstGeom>
            <a:noFill/>
          </p:spPr>
          <p:txBody>
            <a:bodyPr wrap="square" rtlCol="0">
              <a:spAutoFit/>
            </a:bodyPr>
            <a:lstStyle/>
            <a:p>
              <a:r>
                <a:rPr lang="zh-CN" altLang="en-US" sz="1400" dirty="0">
                  <a:solidFill>
                    <a:schemeClr val="accent2">
                      <a:lumMod val="75000"/>
                    </a:schemeClr>
                  </a:solidFill>
                </a:rPr>
                <a:t>收集取样结果并合并</a:t>
              </a:r>
              <a:endParaRPr lang="zh-SG" altLang="en-US" sz="1400" dirty="0">
                <a:solidFill>
                  <a:schemeClr val="accent2">
                    <a:lumMod val="75000"/>
                  </a:schemeClr>
                </a:solidFill>
              </a:endParaRPr>
            </a:p>
          </p:txBody>
        </p:sp>
      </p:grpSp>
      <p:grpSp>
        <p:nvGrpSpPr>
          <p:cNvPr id="37" name="组合 36">
            <a:extLst>
              <a:ext uri="{FF2B5EF4-FFF2-40B4-BE49-F238E27FC236}">
                <a16:creationId xmlns:a16="http://schemas.microsoft.com/office/drawing/2014/main" id="{0809D3E2-997C-4164-AE65-95D240886CEF}"/>
              </a:ext>
            </a:extLst>
          </p:cNvPr>
          <p:cNvGrpSpPr/>
          <p:nvPr/>
        </p:nvGrpSpPr>
        <p:grpSpPr>
          <a:xfrm>
            <a:off x="7075914" y="4989059"/>
            <a:ext cx="5116086" cy="307777"/>
            <a:chOff x="3344333" y="1134533"/>
            <a:chExt cx="5116086" cy="307777"/>
          </a:xfrm>
        </p:grpSpPr>
        <p:cxnSp>
          <p:nvCxnSpPr>
            <p:cNvPr id="38" name="直接连接符 37">
              <a:extLst>
                <a:ext uri="{FF2B5EF4-FFF2-40B4-BE49-F238E27FC236}">
                  <a16:creationId xmlns:a16="http://schemas.microsoft.com/office/drawing/2014/main" id="{040E2C1B-70F9-4398-ACF6-735AEED66832}"/>
                </a:ext>
              </a:extLst>
            </p:cNvPr>
            <p:cNvCxnSpPr>
              <a:cxnSpLocks/>
            </p:cNvCxnSpPr>
            <p:nvPr/>
          </p:nvCxnSpPr>
          <p:spPr>
            <a:xfrm>
              <a:off x="3344333" y="1430867"/>
              <a:ext cx="3750734" cy="0"/>
            </a:xfrm>
            <a:prstGeom prst="line">
              <a:avLst/>
            </a:prstGeom>
            <a:ln w="12700">
              <a:prstDash val="dashDot"/>
            </a:ln>
          </p:spPr>
          <p:style>
            <a:lnRef idx="1">
              <a:schemeClr val="accent2"/>
            </a:lnRef>
            <a:fillRef idx="0">
              <a:schemeClr val="accent2"/>
            </a:fillRef>
            <a:effectRef idx="0">
              <a:schemeClr val="accent2"/>
            </a:effectRef>
            <a:fontRef idx="minor">
              <a:schemeClr val="tx1"/>
            </a:fontRef>
          </p:style>
        </p:cxnSp>
        <p:sp>
          <p:nvSpPr>
            <p:cNvPr id="39" name="文本框 38">
              <a:extLst>
                <a:ext uri="{FF2B5EF4-FFF2-40B4-BE49-F238E27FC236}">
                  <a16:creationId xmlns:a16="http://schemas.microsoft.com/office/drawing/2014/main" id="{EACB6694-E72F-4987-9813-72C09985435D}"/>
                </a:ext>
              </a:extLst>
            </p:cNvPr>
            <p:cNvSpPr txBox="1"/>
            <p:nvPr/>
          </p:nvSpPr>
          <p:spPr>
            <a:xfrm>
              <a:off x="6527800" y="1134533"/>
              <a:ext cx="1932619" cy="307777"/>
            </a:xfrm>
            <a:prstGeom prst="rect">
              <a:avLst/>
            </a:prstGeom>
            <a:noFill/>
          </p:spPr>
          <p:txBody>
            <a:bodyPr wrap="square" rtlCol="0">
              <a:spAutoFit/>
            </a:bodyPr>
            <a:lstStyle/>
            <a:p>
              <a:r>
                <a:rPr lang="zh-CN" altLang="en-US" sz="1400" dirty="0">
                  <a:solidFill>
                    <a:schemeClr val="accent2">
                      <a:lumMod val="75000"/>
                    </a:schemeClr>
                  </a:solidFill>
                </a:rPr>
                <a:t>收集取样结果并合并</a:t>
              </a:r>
              <a:endParaRPr lang="zh-SG" altLang="en-US" sz="1400" dirty="0">
                <a:solidFill>
                  <a:schemeClr val="accent2">
                    <a:lumMod val="75000"/>
                  </a:schemeClr>
                </a:solidFill>
              </a:endParaRPr>
            </a:p>
          </p:txBody>
        </p:sp>
      </p:grpSp>
      <p:grpSp>
        <p:nvGrpSpPr>
          <p:cNvPr id="40" name="组合 39">
            <a:extLst>
              <a:ext uri="{FF2B5EF4-FFF2-40B4-BE49-F238E27FC236}">
                <a16:creationId xmlns:a16="http://schemas.microsoft.com/office/drawing/2014/main" id="{164E9B10-3302-4386-A471-3CBDB66B3888}"/>
              </a:ext>
            </a:extLst>
          </p:cNvPr>
          <p:cNvGrpSpPr/>
          <p:nvPr/>
        </p:nvGrpSpPr>
        <p:grpSpPr>
          <a:xfrm>
            <a:off x="8185048" y="3589428"/>
            <a:ext cx="1398693" cy="310523"/>
            <a:chOff x="4453467" y="2470777"/>
            <a:chExt cx="1398693" cy="310523"/>
          </a:xfrm>
        </p:grpSpPr>
        <p:cxnSp>
          <p:nvCxnSpPr>
            <p:cNvPr id="41" name="直接连接符 40">
              <a:extLst>
                <a:ext uri="{FF2B5EF4-FFF2-40B4-BE49-F238E27FC236}">
                  <a16:creationId xmlns:a16="http://schemas.microsoft.com/office/drawing/2014/main" id="{B38DB797-9FC6-41FB-A86F-FF30438CF3BA}"/>
                </a:ext>
              </a:extLst>
            </p:cNvPr>
            <p:cNvCxnSpPr/>
            <p:nvPr/>
          </p:nvCxnSpPr>
          <p:spPr>
            <a:xfrm>
              <a:off x="4453467" y="2781300"/>
              <a:ext cx="643466" cy="0"/>
            </a:xfrm>
            <a:prstGeom prst="line">
              <a:avLst/>
            </a:prstGeom>
          </p:spPr>
          <p:style>
            <a:lnRef idx="1">
              <a:schemeClr val="accent6"/>
            </a:lnRef>
            <a:fillRef idx="0">
              <a:schemeClr val="accent6"/>
            </a:fillRef>
            <a:effectRef idx="0">
              <a:schemeClr val="accent6"/>
            </a:effectRef>
            <a:fontRef idx="minor">
              <a:schemeClr val="tx1"/>
            </a:fontRef>
          </p:style>
        </p:cxnSp>
        <p:sp>
          <p:nvSpPr>
            <p:cNvPr id="42" name="文本框 41">
              <a:extLst>
                <a:ext uri="{FF2B5EF4-FFF2-40B4-BE49-F238E27FC236}">
                  <a16:creationId xmlns:a16="http://schemas.microsoft.com/office/drawing/2014/main" id="{EC545209-4390-4323-BBCF-89DF2D2B2C5B}"/>
                </a:ext>
              </a:extLst>
            </p:cNvPr>
            <p:cNvSpPr txBox="1"/>
            <p:nvPr/>
          </p:nvSpPr>
          <p:spPr>
            <a:xfrm>
              <a:off x="4739642" y="2470777"/>
              <a:ext cx="1112518" cy="307777"/>
            </a:xfrm>
            <a:prstGeom prst="rect">
              <a:avLst/>
            </a:prstGeom>
            <a:noFill/>
          </p:spPr>
          <p:txBody>
            <a:bodyPr wrap="square" rtlCol="0">
              <a:spAutoFit/>
            </a:bodyPr>
            <a:lstStyle/>
            <a:p>
              <a:r>
                <a:rPr lang="zh-CN" altLang="en-US" sz="1400" dirty="0"/>
                <a:t>结束</a:t>
              </a:r>
              <a:endParaRPr lang="zh-SG" altLang="en-US" sz="1400" dirty="0"/>
            </a:p>
          </p:txBody>
        </p:sp>
      </p:grpSp>
      <p:grpSp>
        <p:nvGrpSpPr>
          <p:cNvPr id="43" name="组合 42">
            <a:extLst>
              <a:ext uri="{FF2B5EF4-FFF2-40B4-BE49-F238E27FC236}">
                <a16:creationId xmlns:a16="http://schemas.microsoft.com/office/drawing/2014/main" id="{89D411B0-1AE7-4F30-BDC8-032FDE2B850F}"/>
              </a:ext>
            </a:extLst>
          </p:cNvPr>
          <p:cNvGrpSpPr/>
          <p:nvPr/>
        </p:nvGrpSpPr>
        <p:grpSpPr>
          <a:xfrm>
            <a:off x="9183268" y="4114688"/>
            <a:ext cx="1398693" cy="310523"/>
            <a:chOff x="4453467" y="2470777"/>
            <a:chExt cx="1398693" cy="310523"/>
          </a:xfrm>
        </p:grpSpPr>
        <p:cxnSp>
          <p:nvCxnSpPr>
            <p:cNvPr id="44" name="直接连接符 43">
              <a:extLst>
                <a:ext uri="{FF2B5EF4-FFF2-40B4-BE49-F238E27FC236}">
                  <a16:creationId xmlns:a16="http://schemas.microsoft.com/office/drawing/2014/main" id="{43ABD48F-83C7-417B-BEEC-F83EF812DCB9}"/>
                </a:ext>
              </a:extLst>
            </p:cNvPr>
            <p:cNvCxnSpPr/>
            <p:nvPr/>
          </p:nvCxnSpPr>
          <p:spPr>
            <a:xfrm>
              <a:off x="4453467" y="2781300"/>
              <a:ext cx="643466" cy="0"/>
            </a:xfrm>
            <a:prstGeom prst="line">
              <a:avLst/>
            </a:prstGeom>
          </p:spPr>
          <p:style>
            <a:lnRef idx="1">
              <a:schemeClr val="accent6"/>
            </a:lnRef>
            <a:fillRef idx="0">
              <a:schemeClr val="accent6"/>
            </a:fillRef>
            <a:effectRef idx="0">
              <a:schemeClr val="accent6"/>
            </a:effectRef>
            <a:fontRef idx="minor">
              <a:schemeClr val="tx1"/>
            </a:fontRef>
          </p:style>
        </p:cxnSp>
        <p:sp>
          <p:nvSpPr>
            <p:cNvPr id="45" name="文本框 44">
              <a:extLst>
                <a:ext uri="{FF2B5EF4-FFF2-40B4-BE49-F238E27FC236}">
                  <a16:creationId xmlns:a16="http://schemas.microsoft.com/office/drawing/2014/main" id="{D5C2CA62-6587-444E-8237-CEC166A47682}"/>
                </a:ext>
              </a:extLst>
            </p:cNvPr>
            <p:cNvSpPr txBox="1"/>
            <p:nvPr/>
          </p:nvSpPr>
          <p:spPr>
            <a:xfrm>
              <a:off x="4739642" y="2470777"/>
              <a:ext cx="1112518" cy="307777"/>
            </a:xfrm>
            <a:prstGeom prst="rect">
              <a:avLst/>
            </a:prstGeom>
            <a:noFill/>
          </p:spPr>
          <p:txBody>
            <a:bodyPr wrap="square" rtlCol="0">
              <a:spAutoFit/>
            </a:bodyPr>
            <a:lstStyle/>
            <a:p>
              <a:r>
                <a:rPr lang="zh-CN" altLang="en-US" sz="1400" dirty="0"/>
                <a:t>结束</a:t>
              </a:r>
              <a:endParaRPr lang="zh-SG" altLang="en-US" sz="1400" dirty="0"/>
            </a:p>
          </p:txBody>
        </p:sp>
      </p:grpSp>
    </p:spTree>
    <p:extLst>
      <p:ext uri="{BB962C8B-B14F-4D97-AF65-F5344CB8AC3E}">
        <p14:creationId xmlns:p14="http://schemas.microsoft.com/office/powerpoint/2010/main" val="956533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B3ED217-FDDA-4EF3-87CC-3BC4FDBEA722}"/>
              </a:ext>
            </a:extLst>
          </p:cNvPr>
          <p:cNvSpPr>
            <a:spLocks noGrp="1"/>
          </p:cNvSpPr>
          <p:nvPr>
            <p:ph type="body" sz="quarter" idx="13"/>
          </p:nvPr>
        </p:nvSpPr>
        <p:spPr/>
        <p:txBody>
          <a:bodyPr/>
          <a:lstStyle/>
          <a:p>
            <a:r>
              <a:rPr lang="zh-CN" altLang="en-US" dirty="0"/>
              <a:t>代码构建</a:t>
            </a:r>
            <a:r>
              <a:rPr lang="en-US" altLang="zh-CN" dirty="0"/>
              <a:t>·</a:t>
            </a:r>
            <a:r>
              <a:rPr lang="zh-CN" altLang="en-US" dirty="0"/>
              <a:t>并发编程范式</a:t>
            </a:r>
          </a:p>
        </p:txBody>
      </p:sp>
      <p:sp>
        <p:nvSpPr>
          <p:cNvPr id="3" name="文本框 2">
            <a:extLst>
              <a:ext uri="{FF2B5EF4-FFF2-40B4-BE49-F238E27FC236}">
                <a16:creationId xmlns:a16="http://schemas.microsoft.com/office/drawing/2014/main" id="{307F052E-08E8-44BD-A212-F53F86DE14B3}"/>
              </a:ext>
            </a:extLst>
          </p:cNvPr>
          <p:cNvSpPr txBox="1"/>
          <p:nvPr/>
        </p:nvSpPr>
        <p:spPr>
          <a:xfrm>
            <a:off x="464457" y="2352254"/>
            <a:ext cx="1509486" cy="646331"/>
          </a:xfrm>
          <a:prstGeom prst="rect">
            <a:avLst/>
          </a:prstGeom>
          <a:noFill/>
        </p:spPr>
        <p:txBody>
          <a:bodyPr wrap="square" rtlCol="0">
            <a:spAutoFit/>
          </a:bodyPr>
          <a:lstStyle/>
          <a:p>
            <a:r>
              <a:rPr lang="en-US" altLang="zh-CN" sz="3600" dirty="0">
                <a:solidFill>
                  <a:srgbClr val="0079BF"/>
                </a:solidFill>
              </a:rPr>
              <a:t>Java</a:t>
            </a:r>
            <a:r>
              <a:rPr lang="zh-CN" altLang="en-US" sz="3600" dirty="0"/>
              <a:t>：</a:t>
            </a:r>
            <a:endParaRPr lang="zh-SG" altLang="en-US" sz="3600" dirty="0"/>
          </a:p>
        </p:txBody>
      </p:sp>
      <p:sp>
        <p:nvSpPr>
          <p:cNvPr id="4" name="文本框 3">
            <a:extLst>
              <a:ext uri="{FF2B5EF4-FFF2-40B4-BE49-F238E27FC236}">
                <a16:creationId xmlns:a16="http://schemas.microsoft.com/office/drawing/2014/main" id="{63AAAE46-B5C7-4127-B11E-49F28B96404A}"/>
              </a:ext>
            </a:extLst>
          </p:cNvPr>
          <p:cNvSpPr txBox="1"/>
          <p:nvPr/>
        </p:nvSpPr>
        <p:spPr>
          <a:xfrm>
            <a:off x="1727200" y="2119086"/>
            <a:ext cx="6952343" cy="181588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800" dirty="0"/>
              <a:t>基于共享内存的并发编程</a:t>
            </a:r>
            <a:endParaRPr lang="en-US" altLang="zh-CN" sz="2800" dirty="0"/>
          </a:p>
          <a:p>
            <a:pPr marL="285750" indent="-285750">
              <a:lnSpc>
                <a:spcPct val="150000"/>
              </a:lnSpc>
              <a:buFont typeface="Arial" panose="020B0604020202020204" pitchFamily="34" charset="0"/>
              <a:buChar char="•"/>
            </a:pPr>
            <a:r>
              <a:rPr lang="en-US" altLang="zh-CN" sz="2800" dirty="0"/>
              <a:t>async/await</a:t>
            </a:r>
            <a:r>
              <a:rPr lang="zh-CN" altLang="en-US" sz="2800" dirty="0"/>
              <a:t>异步编程</a:t>
            </a:r>
            <a:endParaRPr lang="en-US" altLang="zh-CN" sz="2800" dirty="0"/>
          </a:p>
          <a:p>
            <a:pPr marL="285750" indent="-285750">
              <a:buFont typeface="Arial" panose="020B0604020202020204" pitchFamily="34" charset="0"/>
              <a:buChar char="•"/>
            </a:pPr>
            <a:endParaRPr lang="zh-SG" altLang="en-US" sz="2800" dirty="0"/>
          </a:p>
        </p:txBody>
      </p:sp>
      <p:sp>
        <p:nvSpPr>
          <p:cNvPr id="5" name="文本框 4">
            <a:extLst>
              <a:ext uri="{FF2B5EF4-FFF2-40B4-BE49-F238E27FC236}">
                <a16:creationId xmlns:a16="http://schemas.microsoft.com/office/drawing/2014/main" id="{AE9DA43D-7E4C-436F-8CF5-82C7154DCDF7}"/>
              </a:ext>
            </a:extLst>
          </p:cNvPr>
          <p:cNvSpPr txBox="1"/>
          <p:nvPr/>
        </p:nvSpPr>
        <p:spPr>
          <a:xfrm>
            <a:off x="464457" y="4215695"/>
            <a:ext cx="1509486" cy="646331"/>
          </a:xfrm>
          <a:prstGeom prst="rect">
            <a:avLst/>
          </a:prstGeom>
          <a:noFill/>
        </p:spPr>
        <p:txBody>
          <a:bodyPr wrap="square" rtlCol="0">
            <a:spAutoFit/>
          </a:bodyPr>
          <a:lstStyle/>
          <a:p>
            <a:r>
              <a:rPr lang="en-US" altLang="zh-CN" sz="3600" dirty="0">
                <a:solidFill>
                  <a:schemeClr val="accent2">
                    <a:lumMod val="75000"/>
                  </a:schemeClr>
                </a:solidFill>
              </a:rPr>
              <a:t>Rust</a:t>
            </a:r>
            <a:r>
              <a:rPr lang="zh-CN" altLang="en-US" sz="3600" dirty="0"/>
              <a:t>：</a:t>
            </a:r>
            <a:endParaRPr lang="zh-SG" altLang="en-US" sz="3600" dirty="0"/>
          </a:p>
        </p:txBody>
      </p:sp>
      <p:sp>
        <p:nvSpPr>
          <p:cNvPr id="6" name="文本框 5">
            <a:extLst>
              <a:ext uri="{FF2B5EF4-FFF2-40B4-BE49-F238E27FC236}">
                <a16:creationId xmlns:a16="http://schemas.microsoft.com/office/drawing/2014/main" id="{A21FDF61-B89F-433D-8212-AF52D7D27FFF}"/>
              </a:ext>
            </a:extLst>
          </p:cNvPr>
          <p:cNvSpPr txBox="1"/>
          <p:nvPr/>
        </p:nvSpPr>
        <p:spPr>
          <a:xfrm>
            <a:off x="1727198" y="4092584"/>
            <a:ext cx="6952343" cy="195752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800" dirty="0"/>
              <a:t>基于共享内存的并发编程</a:t>
            </a:r>
            <a:endParaRPr lang="en-US" altLang="zh-CN" sz="2800" dirty="0"/>
          </a:p>
          <a:p>
            <a:pPr marL="285750" indent="-285750">
              <a:lnSpc>
                <a:spcPct val="150000"/>
              </a:lnSpc>
              <a:buFont typeface="Arial" panose="020B0604020202020204" pitchFamily="34" charset="0"/>
              <a:buChar char="•"/>
            </a:pPr>
            <a:r>
              <a:rPr lang="en-US" altLang="zh-CN" sz="2800" dirty="0"/>
              <a:t>async/await</a:t>
            </a:r>
            <a:r>
              <a:rPr lang="zh-CN" altLang="en-US" sz="2800" dirty="0"/>
              <a:t>异步编程</a:t>
            </a:r>
            <a:endParaRPr lang="en-US" altLang="zh-CN" sz="2800" dirty="0"/>
          </a:p>
          <a:p>
            <a:pPr marL="285750" indent="-285750">
              <a:lnSpc>
                <a:spcPct val="150000"/>
              </a:lnSpc>
              <a:buFont typeface="Arial" panose="020B0604020202020204" pitchFamily="34" charset="0"/>
              <a:buChar char="•"/>
            </a:pPr>
            <a:r>
              <a:rPr lang="zh-CN" altLang="en-US" sz="2800" dirty="0"/>
              <a:t>基于线程间消息传递的并发编程</a:t>
            </a:r>
            <a:endParaRPr lang="en-US" altLang="zh-CN" sz="2800" dirty="0"/>
          </a:p>
        </p:txBody>
      </p:sp>
    </p:spTree>
    <p:extLst>
      <p:ext uri="{BB962C8B-B14F-4D97-AF65-F5344CB8AC3E}">
        <p14:creationId xmlns:p14="http://schemas.microsoft.com/office/powerpoint/2010/main" val="3213502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A829230-4896-4C88-8E7D-45C918CAA10D}"/>
              </a:ext>
            </a:extLst>
          </p:cNvPr>
          <p:cNvSpPr>
            <a:spLocks noGrp="1"/>
          </p:cNvSpPr>
          <p:nvPr>
            <p:ph type="body" sz="quarter" idx="13"/>
          </p:nvPr>
        </p:nvSpPr>
        <p:spPr/>
        <p:txBody>
          <a:bodyPr/>
          <a:lstStyle/>
          <a:p>
            <a:r>
              <a:rPr lang="zh-CN" altLang="en-US" dirty="0"/>
              <a:t>代码构建</a:t>
            </a:r>
            <a:r>
              <a:rPr lang="en-US" altLang="zh-CN" dirty="0"/>
              <a:t>·Java</a:t>
            </a:r>
            <a:r>
              <a:rPr lang="zh-CN" altLang="en-US" dirty="0"/>
              <a:t>代码的</a:t>
            </a:r>
            <a:r>
              <a:rPr lang="en-US" altLang="zh-CN" dirty="0"/>
              <a:t>UML</a:t>
            </a:r>
            <a:r>
              <a:rPr lang="zh-CN" altLang="en-US" dirty="0"/>
              <a:t>类图</a:t>
            </a:r>
          </a:p>
        </p:txBody>
      </p:sp>
      <p:pic>
        <p:nvPicPr>
          <p:cNvPr id="3" name="图片 2">
            <a:extLst>
              <a:ext uri="{FF2B5EF4-FFF2-40B4-BE49-F238E27FC236}">
                <a16:creationId xmlns:a16="http://schemas.microsoft.com/office/drawing/2014/main" id="{1C05335F-EC60-4FB0-9091-3490F1F935D3}"/>
              </a:ext>
            </a:extLst>
          </p:cNvPr>
          <p:cNvPicPr/>
          <p:nvPr/>
        </p:nvPicPr>
        <p:blipFill>
          <a:blip r:embed="rId3">
            <a:extLst>
              <a:ext uri="{28A0092B-C50C-407E-A947-70E740481C1C}">
                <a14:useLocalDpi xmlns:a14="http://schemas.microsoft.com/office/drawing/2010/main" val="0"/>
              </a:ext>
            </a:extLst>
          </a:blip>
          <a:stretch>
            <a:fillRect/>
          </a:stretch>
        </p:blipFill>
        <p:spPr>
          <a:xfrm>
            <a:off x="1775735" y="1524634"/>
            <a:ext cx="8640529" cy="5184174"/>
          </a:xfrm>
          <a:prstGeom prst="rect">
            <a:avLst/>
          </a:prstGeom>
        </p:spPr>
      </p:pic>
    </p:spTree>
    <p:extLst>
      <p:ext uri="{BB962C8B-B14F-4D97-AF65-F5344CB8AC3E}">
        <p14:creationId xmlns:p14="http://schemas.microsoft.com/office/powerpoint/2010/main" val="3179150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A0A53B0-0C9E-482D-AB40-777B96F4A1BC}"/>
              </a:ext>
            </a:extLst>
          </p:cNvPr>
          <p:cNvSpPr>
            <a:spLocks noGrp="1"/>
          </p:cNvSpPr>
          <p:nvPr>
            <p:ph type="body" sz="quarter" idx="13"/>
          </p:nvPr>
        </p:nvSpPr>
        <p:spPr/>
        <p:txBody>
          <a:bodyPr/>
          <a:lstStyle/>
          <a:p>
            <a:r>
              <a:rPr lang="zh-CN" altLang="en-US" dirty="0"/>
              <a:t>代码构建</a:t>
            </a:r>
            <a:r>
              <a:rPr lang="en-US" altLang="zh-CN" dirty="0"/>
              <a:t>·</a:t>
            </a:r>
            <a:r>
              <a:rPr lang="zh-CN" altLang="en-US" dirty="0"/>
              <a:t>协调进程</a:t>
            </a:r>
          </a:p>
        </p:txBody>
      </p:sp>
      <p:pic>
        <p:nvPicPr>
          <p:cNvPr id="5" name="图片 4">
            <a:extLst>
              <a:ext uri="{FF2B5EF4-FFF2-40B4-BE49-F238E27FC236}">
                <a16:creationId xmlns:a16="http://schemas.microsoft.com/office/drawing/2014/main" id="{A2DF96DD-52EF-4E94-8181-F08803F60B37}"/>
              </a:ext>
            </a:extLst>
          </p:cNvPr>
          <p:cNvPicPr>
            <a:picLocks noChangeAspect="1"/>
          </p:cNvPicPr>
          <p:nvPr/>
        </p:nvPicPr>
        <p:blipFill>
          <a:blip r:embed="rId3"/>
          <a:stretch>
            <a:fillRect/>
          </a:stretch>
        </p:blipFill>
        <p:spPr>
          <a:xfrm>
            <a:off x="4205225" y="-451944"/>
            <a:ext cx="6069697" cy="7309944"/>
          </a:xfrm>
          <a:prstGeom prst="rect">
            <a:avLst/>
          </a:prstGeom>
        </p:spPr>
      </p:pic>
    </p:spTree>
    <p:extLst>
      <p:ext uri="{BB962C8B-B14F-4D97-AF65-F5344CB8AC3E}">
        <p14:creationId xmlns:p14="http://schemas.microsoft.com/office/powerpoint/2010/main" val="1856899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8273E563-5D42-4385-BE42-E3E7C50EAB22}"/>
              </a:ext>
            </a:extLst>
          </p:cNvPr>
          <p:cNvSpPr>
            <a:spLocks noGrp="1"/>
          </p:cNvSpPr>
          <p:nvPr>
            <p:ph type="body" sz="quarter" idx="13"/>
          </p:nvPr>
        </p:nvSpPr>
        <p:spPr/>
        <p:txBody>
          <a:bodyPr/>
          <a:lstStyle/>
          <a:p>
            <a:r>
              <a:rPr lang="zh-CN" altLang="en-US" dirty="0"/>
              <a:t>代码构建</a:t>
            </a:r>
            <a:r>
              <a:rPr lang="en-US" altLang="zh-CN" dirty="0"/>
              <a:t>·Rust</a:t>
            </a:r>
            <a:r>
              <a:rPr lang="zh-CN" altLang="en-US" dirty="0"/>
              <a:t>代码的</a:t>
            </a:r>
            <a:r>
              <a:rPr lang="en-US" altLang="zh-CN" dirty="0"/>
              <a:t>UML</a:t>
            </a:r>
            <a:r>
              <a:rPr lang="zh-CN" altLang="en-US" dirty="0"/>
              <a:t>类图</a:t>
            </a:r>
          </a:p>
        </p:txBody>
      </p:sp>
      <p:sp>
        <p:nvSpPr>
          <p:cNvPr id="19" name="文本框 18">
            <a:extLst>
              <a:ext uri="{FF2B5EF4-FFF2-40B4-BE49-F238E27FC236}">
                <a16:creationId xmlns:a16="http://schemas.microsoft.com/office/drawing/2014/main" id="{110CA384-AB71-4DC6-BEF7-89F118DCEE62}"/>
              </a:ext>
            </a:extLst>
          </p:cNvPr>
          <p:cNvSpPr txBox="1"/>
          <p:nvPr/>
        </p:nvSpPr>
        <p:spPr>
          <a:xfrm>
            <a:off x="7286653" y="4255952"/>
            <a:ext cx="5333050" cy="1569660"/>
          </a:xfrm>
          <a:prstGeom prst="rect">
            <a:avLst/>
          </a:prstGeom>
          <a:noFill/>
          <a:ln>
            <a:solidFill>
              <a:schemeClr val="accent1"/>
            </a:solidFill>
          </a:ln>
        </p:spPr>
        <p:txBody>
          <a:bodyPr wrap="square" rtlCol="0">
            <a:spAutoFit/>
          </a:bodyPr>
          <a:lstStyle/>
          <a:p>
            <a:r>
              <a:rPr lang="en-US" altLang="zh-CN" sz="2400" dirty="0">
                <a:highlight>
                  <a:srgbClr val="FFFF00"/>
                </a:highlight>
              </a:rPr>
              <a:t>Rust</a:t>
            </a:r>
            <a:r>
              <a:rPr lang="zh-CN" altLang="en-US" sz="2400" dirty="0">
                <a:highlight>
                  <a:srgbClr val="FFFF00"/>
                </a:highlight>
              </a:rPr>
              <a:t>没有继承</a:t>
            </a:r>
            <a:endParaRPr lang="en-US" altLang="zh-CN" sz="2400" dirty="0">
              <a:highlight>
                <a:srgbClr val="FFFF00"/>
              </a:highlight>
            </a:endParaRPr>
          </a:p>
          <a:p>
            <a:r>
              <a:rPr lang="zh-CN" altLang="en-US" sz="2400" dirty="0"/>
              <a:t>因此使用</a:t>
            </a:r>
            <a:endParaRPr lang="en-US" altLang="zh-CN" sz="2400" dirty="0"/>
          </a:p>
          <a:p>
            <a:r>
              <a:rPr lang="en-US" altLang="zh-SG" sz="2400" dirty="0">
                <a:solidFill>
                  <a:srgbClr val="00B0F0"/>
                </a:solidFill>
              </a:rPr>
              <a:t>Arc&lt;Mutex&lt;SimpleReservoir&lt;T&gt;&gt;&gt;</a:t>
            </a:r>
            <a:r>
              <a:rPr lang="zh-CN" altLang="en-US" sz="2400" dirty="0"/>
              <a:t>代替</a:t>
            </a:r>
            <a:endParaRPr lang="en-US" altLang="zh-CN" sz="2400" dirty="0"/>
          </a:p>
          <a:p>
            <a:r>
              <a:rPr lang="en-US" altLang="zh-CN" sz="2400" dirty="0">
                <a:solidFill>
                  <a:srgbClr val="00B0F0"/>
                </a:solidFill>
              </a:rPr>
              <a:t>SamplerHandle&lt;T&gt;</a:t>
            </a:r>
            <a:endParaRPr lang="zh-SG" altLang="en-US" sz="2400" dirty="0">
              <a:solidFill>
                <a:srgbClr val="00B0F0"/>
              </a:solidFill>
            </a:endParaRPr>
          </a:p>
        </p:txBody>
      </p:sp>
      <p:pic>
        <p:nvPicPr>
          <p:cNvPr id="4" name="图片 3">
            <a:extLst>
              <a:ext uri="{FF2B5EF4-FFF2-40B4-BE49-F238E27FC236}">
                <a16:creationId xmlns:a16="http://schemas.microsoft.com/office/drawing/2014/main" id="{C3D0C0C8-BBC2-4EB5-A132-859E1E645144}"/>
              </a:ext>
            </a:extLst>
          </p:cNvPr>
          <p:cNvPicPr>
            <a:picLocks noChangeAspect="1"/>
          </p:cNvPicPr>
          <p:nvPr/>
        </p:nvPicPr>
        <p:blipFill>
          <a:blip r:embed="rId3"/>
          <a:stretch>
            <a:fillRect/>
          </a:stretch>
        </p:blipFill>
        <p:spPr>
          <a:xfrm>
            <a:off x="-68824" y="1254234"/>
            <a:ext cx="10333703" cy="5327177"/>
          </a:xfrm>
          <a:prstGeom prst="rect">
            <a:avLst/>
          </a:prstGeom>
        </p:spPr>
      </p:pic>
    </p:spTree>
    <p:extLst>
      <p:ext uri="{BB962C8B-B14F-4D97-AF65-F5344CB8AC3E}">
        <p14:creationId xmlns:p14="http://schemas.microsoft.com/office/powerpoint/2010/main" val="37986585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3715281-98CD-494E-87F1-54016D2B776E}"/>
              </a:ext>
            </a:extLst>
          </p:cNvPr>
          <p:cNvSpPr>
            <a:spLocks noGrp="1"/>
          </p:cNvSpPr>
          <p:nvPr>
            <p:ph type="body" sz="quarter" idx="13"/>
          </p:nvPr>
        </p:nvSpPr>
        <p:spPr/>
        <p:txBody>
          <a:bodyPr/>
          <a:lstStyle/>
          <a:p>
            <a:r>
              <a:rPr lang="zh-CN" altLang="en-US" dirty="0"/>
              <a:t>代码构建</a:t>
            </a:r>
            <a:r>
              <a:rPr lang="en-US" altLang="zh-CN" dirty="0"/>
              <a:t>·Rust</a:t>
            </a:r>
            <a:r>
              <a:rPr lang="zh-CN" altLang="en-US" dirty="0"/>
              <a:t>与</a:t>
            </a:r>
            <a:r>
              <a:rPr lang="en-US" altLang="zh-CN" dirty="0"/>
              <a:t>Java</a:t>
            </a:r>
            <a:r>
              <a:rPr lang="zh-CN" altLang="en-US" dirty="0"/>
              <a:t>代码的其他区别</a:t>
            </a:r>
            <a:endParaRPr lang="zh-SG" altLang="en-US" dirty="0"/>
          </a:p>
        </p:txBody>
      </p:sp>
      <p:sp>
        <p:nvSpPr>
          <p:cNvPr id="3" name="文本框 2">
            <a:extLst>
              <a:ext uri="{FF2B5EF4-FFF2-40B4-BE49-F238E27FC236}">
                <a16:creationId xmlns:a16="http://schemas.microsoft.com/office/drawing/2014/main" id="{67C51CB7-B366-4D25-B2FD-66528C13246B}"/>
              </a:ext>
            </a:extLst>
          </p:cNvPr>
          <p:cNvSpPr txBox="1"/>
          <p:nvPr/>
        </p:nvSpPr>
        <p:spPr>
          <a:xfrm>
            <a:off x="1676400" y="2352675"/>
            <a:ext cx="7124700" cy="223202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3200" dirty="0"/>
              <a:t>特征约束</a:t>
            </a:r>
            <a:r>
              <a:rPr lang="en-US" altLang="zh-CN" sz="3200" dirty="0"/>
              <a:t>Clone</a:t>
            </a:r>
            <a:r>
              <a:rPr lang="zh-CN" altLang="en-US" sz="3200" dirty="0"/>
              <a:t>、</a:t>
            </a:r>
            <a:r>
              <a:rPr lang="en-US" altLang="zh-CN" sz="3200" dirty="0"/>
              <a:t>Send</a:t>
            </a:r>
            <a:r>
              <a:rPr lang="zh-CN" altLang="en-US" sz="3200" dirty="0"/>
              <a:t>、</a:t>
            </a:r>
            <a:r>
              <a:rPr lang="en-US" altLang="zh-CN" sz="3200" dirty="0"/>
              <a:t>Sync</a:t>
            </a:r>
          </a:p>
          <a:p>
            <a:pPr marL="285750" indent="-285750">
              <a:lnSpc>
                <a:spcPct val="150000"/>
              </a:lnSpc>
              <a:buFont typeface="Arial" panose="020B0604020202020204" pitchFamily="34" charset="0"/>
              <a:buChar char="•"/>
            </a:pPr>
            <a:r>
              <a:rPr lang="zh-CN" altLang="en-US" sz="3200" dirty="0"/>
              <a:t>错误传递</a:t>
            </a:r>
            <a:endParaRPr lang="en-US" altLang="zh-CN" sz="3200" dirty="0"/>
          </a:p>
          <a:p>
            <a:pPr marL="285750" indent="-285750">
              <a:lnSpc>
                <a:spcPct val="150000"/>
              </a:lnSpc>
              <a:buFont typeface="Arial" panose="020B0604020202020204" pitchFamily="34" charset="0"/>
              <a:buChar char="•"/>
            </a:pPr>
            <a:r>
              <a:rPr lang="zh-CN" altLang="en-US" sz="3200" dirty="0"/>
              <a:t>阻塞队列的实现方式</a:t>
            </a:r>
            <a:endParaRPr lang="zh-SG" altLang="en-US" sz="3200" dirty="0"/>
          </a:p>
        </p:txBody>
      </p:sp>
    </p:spTree>
    <p:extLst>
      <p:ext uri="{BB962C8B-B14F-4D97-AF65-F5344CB8AC3E}">
        <p14:creationId xmlns:p14="http://schemas.microsoft.com/office/powerpoint/2010/main" val="39891423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平行四边形 26"/>
          <p:cNvSpPr/>
          <p:nvPr/>
        </p:nvSpPr>
        <p:spPr>
          <a:xfrm>
            <a:off x="1" y="0"/>
            <a:ext cx="3478214" cy="6858000"/>
          </a:xfrm>
          <a:prstGeom prst="parallelogram">
            <a:avLst>
              <a:gd name="adj" fmla="val 32668"/>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6143" y="579315"/>
            <a:ext cx="2394674" cy="13063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600" b="1" dirty="0">
                <a:solidFill>
                  <a:schemeClr val="bg1"/>
                </a:solidFill>
                <a:latin typeface="微软雅黑" panose="020B0503020204020204" pitchFamily="34" charset="-122"/>
                <a:ea typeface="微软雅黑" panose="020B0503020204020204" pitchFamily="34" charset="-122"/>
              </a:rPr>
              <a:t>目 录</a:t>
            </a:r>
            <a:endParaRPr lang="en-US" altLang="zh-CN" sz="6600" b="1" dirty="0">
              <a:solidFill>
                <a:schemeClr val="bg1"/>
              </a:solidFill>
              <a:latin typeface="微软雅黑" panose="020B0503020204020204" pitchFamily="34" charset="-122"/>
              <a:ea typeface="微软雅黑" panose="020B0503020204020204" pitchFamily="34" charset="-122"/>
            </a:endParaRPr>
          </a:p>
          <a:p>
            <a:pPr algn="ctr"/>
            <a:r>
              <a:rPr lang="en-US" altLang="zh-CN" sz="2800" dirty="0">
                <a:solidFill>
                  <a:schemeClr val="bg1"/>
                </a:solidFill>
                <a:latin typeface="微软雅黑" panose="020B0503020204020204" pitchFamily="34" charset="-122"/>
                <a:ea typeface="微软雅黑" panose="020B0503020204020204" pitchFamily="34" charset="-122"/>
              </a:rPr>
              <a:t>CONTESTS</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9528307" y="344099"/>
            <a:ext cx="2207560" cy="697048"/>
            <a:chOff x="1416158" y="1776709"/>
            <a:chExt cx="2425399" cy="765832"/>
          </a:xfrm>
        </p:grpSpPr>
        <p:pic>
          <p:nvPicPr>
            <p:cNvPr id="25" name="图片 2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073496" y="1840839"/>
              <a:ext cx="1768061" cy="637573"/>
            </a:xfrm>
            <a:prstGeom prst="rect">
              <a:avLst/>
            </a:prstGeom>
          </p:spPr>
        </p:pic>
        <p:pic>
          <p:nvPicPr>
            <p:cNvPr id="26" name="图片 2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416158" y="1776709"/>
              <a:ext cx="765832" cy="765832"/>
            </a:xfrm>
            <a:prstGeom prst="rect">
              <a:avLst/>
            </a:prstGeom>
          </p:spPr>
        </p:pic>
      </p:grpSp>
      <p:grpSp>
        <p:nvGrpSpPr>
          <p:cNvPr id="30" name="组合 29"/>
          <p:cNvGrpSpPr/>
          <p:nvPr/>
        </p:nvGrpSpPr>
        <p:grpSpPr>
          <a:xfrm>
            <a:off x="3595617" y="2603786"/>
            <a:ext cx="4884184" cy="1041707"/>
            <a:chOff x="6346509" y="1960043"/>
            <a:chExt cx="4884184" cy="1041707"/>
          </a:xfrm>
        </p:grpSpPr>
        <p:sp>
          <p:nvSpPr>
            <p:cNvPr id="34" name="文本框 33"/>
            <p:cNvSpPr txBox="1"/>
            <p:nvPr/>
          </p:nvSpPr>
          <p:spPr>
            <a:xfrm>
              <a:off x="6346509" y="1960043"/>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1</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5" name="直接连接符 34"/>
            <p:cNvCxnSpPr/>
            <p:nvPr/>
          </p:nvCxnSpPr>
          <p:spPr>
            <a:xfrm flipH="1">
              <a:off x="6543677" y="2140750"/>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991352" y="2416975"/>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研究背景和意义</a:t>
              </a:r>
            </a:p>
          </p:txBody>
        </p:sp>
      </p:grpSp>
      <p:grpSp>
        <p:nvGrpSpPr>
          <p:cNvPr id="37" name="组合 36"/>
          <p:cNvGrpSpPr/>
          <p:nvPr/>
        </p:nvGrpSpPr>
        <p:grpSpPr>
          <a:xfrm>
            <a:off x="7720773" y="2603786"/>
            <a:ext cx="4884184" cy="1041707"/>
            <a:chOff x="6346509" y="3007646"/>
            <a:chExt cx="4884184" cy="1041707"/>
          </a:xfrm>
        </p:grpSpPr>
        <p:sp>
          <p:nvSpPr>
            <p:cNvPr id="38" name="文本框 37"/>
            <p:cNvSpPr txBox="1"/>
            <p:nvPr/>
          </p:nvSpPr>
          <p:spPr>
            <a:xfrm>
              <a:off x="6346509" y="3007646"/>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2</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flipH="1">
              <a:off x="6543677" y="3188353"/>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6991352" y="3464578"/>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蓄水池采样算法</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3595617" y="3711008"/>
            <a:ext cx="4884184" cy="1041707"/>
            <a:chOff x="6346509" y="4055249"/>
            <a:chExt cx="4884184" cy="1041707"/>
          </a:xfrm>
        </p:grpSpPr>
        <p:sp>
          <p:nvSpPr>
            <p:cNvPr id="42" name="文本框 41"/>
            <p:cNvSpPr txBox="1"/>
            <p:nvPr/>
          </p:nvSpPr>
          <p:spPr>
            <a:xfrm>
              <a:off x="6346509" y="4055249"/>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3</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43" name="直接连接符 42"/>
            <p:cNvCxnSpPr/>
            <p:nvPr/>
          </p:nvCxnSpPr>
          <p:spPr>
            <a:xfrm flipH="1">
              <a:off x="6543677" y="4235956"/>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6991352" y="4512181"/>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代码构建</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5" name="组合 44"/>
          <p:cNvGrpSpPr/>
          <p:nvPr/>
        </p:nvGrpSpPr>
        <p:grpSpPr>
          <a:xfrm>
            <a:off x="7720773" y="3721237"/>
            <a:ext cx="4884184" cy="1041707"/>
            <a:chOff x="6346509" y="5102851"/>
            <a:chExt cx="4884184" cy="1041707"/>
          </a:xfrm>
        </p:grpSpPr>
        <p:sp>
          <p:nvSpPr>
            <p:cNvPr id="46" name="文本框 45"/>
            <p:cNvSpPr txBox="1"/>
            <p:nvPr/>
          </p:nvSpPr>
          <p:spPr>
            <a:xfrm>
              <a:off x="6346509" y="5102851"/>
              <a:ext cx="545342" cy="830997"/>
            </a:xfrm>
            <a:prstGeom prst="rect">
              <a:avLst/>
            </a:prstGeom>
            <a:noFill/>
          </p:spPr>
          <p:txBody>
            <a:bodyPr wrap="none" rtlCol="0">
              <a:spAutoFit/>
            </a:bodyPr>
            <a:lstStyle/>
            <a:p>
              <a:r>
                <a:rPr lang="en-US" altLang="zh-CN" sz="4800" dirty="0">
                  <a:solidFill>
                    <a:srgbClr val="0076B8"/>
                  </a:solidFill>
                  <a:latin typeface="微软雅黑" panose="020B0503020204020204" pitchFamily="34" charset="-122"/>
                  <a:ea typeface="微软雅黑" panose="020B0503020204020204" pitchFamily="34" charset="-122"/>
                  <a:cs typeface="Times New Roman" panose="02020603050405020304" pitchFamily="18" charset="0"/>
                </a:rPr>
                <a:t>4</a:t>
              </a:r>
              <a:endParaRPr lang="zh-CN" altLang="en-US" sz="4800" dirty="0">
                <a:solidFill>
                  <a:srgbClr val="0076B8"/>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0" name="直接连接符 49"/>
            <p:cNvCxnSpPr/>
            <p:nvPr/>
          </p:nvCxnSpPr>
          <p:spPr>
            <a:xfrm flipH="1">
              <a:off x="6543677" y="5283558"/>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4" name="文本框 53"/>
            <p:cNvSpPr txBox="1"/>
            <p:nvPr/>
          </p:nvSpPr>
          <p:spPr>
            <a:xfrm>
              <a:off x="6991352" y="5559783"/>
              <a:ext cx="4239341" cy="584775"/>
            </a:xfrm>
            <a:prstGeom prst="rect">
              <a:avLst/>
            </a:prstGeom>
            <a:noFill/>
          </p:spPr>
          <p:txBody>
            <a:bodyPr wrap="square" rtlCol="0">
              <a:spAutoFit/>
            </a:bodyPr>
            <a:lstStyle/>
            <a:p>
              <a:r>
                <a:rPr lang="zh-CN" altLang="en-US" sz="3200" dirty="0">
                  <a:solidFill>
                    <a:srgbClr val="0076B8"/>
                  </a:solidFill>
                  <a:latin typeface="微软雅黑" panose="020B0503020204020204" pitchFamily="34" charset="-122"/>
                  <a:ea typeface="微软雅黑" panose="020B0503020204020204" pitchFamily="34" charset="-122"/>
                </a:rPr>
                <a:t>实证分析</a:t>
              </a:r>
            </a:p>
          </p:txBody>
        </p:sp>
      </p:grpSp>
      <p:sp>
        <p:nvSpPr>
          <p:cNvPr id="2" name="文本框 1">
            <a:extLst>
              <a:ext uri="{FF2B5EF4-FFF2-40B4-BE49-F238E27FC236}">
                <a16:creationId xmlns:a16="http://schemas.microsoft.com/office/drawing/2014/main" id="{37808880-1A02-4E82-884F-9F556DF9CD53}"/>
              </a:ext>
            </a:extLst>
          </p:cNvPr>
          <p:cNvSpPr txBox="1"/>
          <p:nvPr/>
        </p:nvSpPr>
        <p:spPr>
          <a:xfrm>
            <a:off x="3868288" y="1498079"/>
            <a:ext cx="6036880" cy="461665"/>
          </a:xfrm>
          <a:prstGeom prst="rect">
            <a:avLst/>
          </a:prstGeom>
          <a:noFill/>
        </p:spPr>
        <p:txBody>
          <a:bodyPr wrap="square" rtlCol="0">
            <a:spAutoFit/>
          </a:bodyPr>
          <a:lstStyle/>
          <a:p>
            <a:r>
              <a:rPr lang="zh-CN" altLang="en-US" sz="2400" dirty="0">
                <a:solidFill>
                  <a:srgbClr val="0079BF"/>
                </a:solidFill>
                <a:latin typeface="方正粗宋简体" panose="03000509000000000000" pitchFamily="65" charset="-122"/>
                <a:ea typeface="方正粗宋简体" panose="03000509000000000000" pitchFamily="65" charset="-122"/>
              </a:rPr>
              <a:t>基于</a:t>
            </a:r>
            <a:r>
              <a:rPr lang="en-US" altLang="zh-CN" sz="2400" dirty="0">
                <a:solidFill>
                  <a:srgbClr val="0079BF"/>
                </a:solidFill>
                <a:latin typeface="方正粗宋简体" panose="03000509000000000000" pitchFamily="65" charset="-122"/>
                <a:ea typeface="方正粗宋简体" panose="03000509000000000000" pitchFamily="65" charset="-122"/>
              </a:rPr>
              <a:t>Rust</a:t>
            </a:r>
            <a:r>
              <a:rPr lang="zh-CN" altLang="en-US" sz="2400" dirty="0">
                <a:solidFill>
                  <a:srgbClr val="0079BF"/>
                </a:solidFill>
                <a:latin typeface="方正粗宋简体" panose="03000509000000000000" pitchFamily="65" charset="-122"/>
                <a:ea typeface="方正粗宋简体" panose="03000509000000000000" pitchFamily="65" charset="-122"/>
              </a:rPr>
              <a:t>的高并发场景技术探索与应用</a:t>
            </a:r>
            <a:endParaRPr lang="zh-SG" altLang="en-US" dirty="0"/>
          </a:p>
        </p:txBody>
      </p:sp>
      <p:grpSp>
        <p:nvGrpSpPr>
          <p:cNvPr id="29" name="组合 28">
            <a:extLst>
              <a:ext uri="{FF2B5EF4-FFF2-40B4-BE49-F238E27FC236}">
                <a16:creationId xmlns:a16="http://schemas.microsoft.com/office/drawing/2014/main" id="{2E5BAEB6-8AD5-412B-9570-9D0085EA3CEA}"/>
              </a:ext>
            </a:extLst>
          </p:cNvPr>
          <p:cNvGrpSpPr/>
          <p:nvPr/>
        </p:nvGrpSpPr>
        <p:grpSpPr>
          <a:xfrm>
            <a:off x="3595617" y="4998937"/>
            <a:ext cx="4884184" cy="1041707"/>
            <a:chOff x="6346509" y="4055249"/>
            <a:chExt cx="4884184" cy="1041707"/>
          </a:xfrm>
        </p:grpSpPr>
        <p:sp>
          <p:nvSpPr>
            <p:cNvPr id="31" name="文本框 30">
              <a:extLst>
                <a:ext uri="{FF2B5EF4-FFF2-40B4-BE49-F238E27FC236}">
                  <a16:creationId xmlns:a16="http://schemas.microsoft.com/office/drawing/2014/main" id="{69B2228E-8CB3-4DA8-946A-7806F90519B0}"/>
                </a:ext>
              </a:extLst>
            </p:cNvPr>
            <p:cNvSpPr txBox="1"/>
            <p:nvPr/>
          </p:nvSpPr>
          <p:spPr>
            <a:xfrm>
              <a:off x="6346509" y="4055249"/>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5</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2" name="直接连接符 31">
              <a:extLst>
                <a:ext uri="{FF2B5EF4-FFF2-40B4-BE49-F238E27FC236}">
                  <a16:creationId xmlns:a16="http://schemas.microsoft.com/office/drawing/2014/main" id="{AD820025-2BD4-4711-A5D3-A0D592819F1A}"/>
                </a:ext>
              </a:extLst>
            </p:cNvPr>
            <p:cNvCxnSpPr/>
            <p:nvPr/>
          </p:nvCxnSpPr>
          <p:spPr>
            <a:xfrm flipH="1">
              <a:off x="6543677" y="4235956"/>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1F8F3F08-5450-4EC3-9E4D-B5B4F901B07D}"/>
                </a:ext>
              </a:extLst>
            </p:cNvPr>
            <p:cNvSpPr txBox="1"/>
            <p:nvPr/>
          </p:nvSpPr>
          <p:spPr>
            <a:xfrm>
              <a:off x="6991352" y="4512181"/>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结论和展望</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471220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736A649-46FA-4658-87E6-943E6A9FD63C}"/>
              </a:ext>
            </a:extLst>
          </p:cNvPr>
          <p:cNvSpPr>
            <a:spLocks noGrp="1"/>
          </p:cNvSpPr>
          <p:nvPr>
            <p:ph type="body" sz="quarter" idx="13"/>
          </p:nvPr>
        </p:nvSpPr>
        <p:spPr/>
        <p:txBody>
          <a:bodyPr/>
          <a:lstStyle/>
          <a:p>
            <a:r>
              <a:rPr lang="zh-SG" altLang="en-US" dirty="0"/>
              <a:t>实证分析</a:t>
            </a:r>
            <a:r>
              <a:rPr lang="en-US" altLang="zh-CN" dirty="0"/>
              <a:t>·</a:t>
            </a:r>
            <a:r>
              <a:rPr lang="zh-CN" altLang="en-US" dirty="0"/>
              <a:t>性能对比</a:t>
            </a:r>
            <a:endParaRPr lang="zh-SG" altLang="en-US" dirty="0"/>
          </a:p>
        </p:txBody>
      </p:sp>
      <p:graphicFrame>
        <p:nvGraphicFramePr>
          <p:cNvPr id="3" name="表格 2">
            <a:extLst>
              <a:ext uri="{FF2B5EF4-FFF2-40B4-BE49-F238E27FC236}">
                <a16:creationId xmlns:a16="http://schemas.microsoft.com/office/drawing/2014/main" id="{F0180C8F-F417-4DAF-ADC0-E70AA65ED1B5}"/>
              </a:ext>
            </a:extLst>
          </p:cNvPr>
          <p:cNvGraphicFramePr>
            <a:graphicFrameLocks noGrp="1"/>
          </p:cNvGraphicFramePr>
          <p:nvPr>
            <p:extLst>
              <p:ext uri="{D42A27DB-BD31-4B8C-83A1-F6EECF244321}">
                <p14:modId xmlns:p14="http://schemas.microsoft.com/office/powerpoint/2010/main" val="723303164"/>
              </p:ext>
            </p:extLst>
          </p:nvPr>
        </p:nvGraphicFramePr>
        <p:xfrm>
          <a:off x="2562131" y="1503685"/>
          <a:ext cx="8780423" cy="1603370"/>
        </p:xfrm>
        <a:graphic>
          <a:graphicData uri="http://schemas.openxmlformats.org/drawingml/2006/table">
            <a:tbl>
              <a:tblPr firstRow="1" firstCol="1" bandRow="1">
                <a:tableStyleId>{5C22544A-7EE6-4342-B048-85BDC9FD1C3A}</a:tableStyleId>
              </a:tblPr>
              <a:tblGrid>
                <a:gridCol w="2926455">
                  <a:extLst>
                    <a:ext uri="{9D8B030D-6E8A-4147-A177-3AD203B41FA5}">
                      <a16:colId xmlns:a16="http://schemas.microsoft.com/office/drawing/2014/main" val="3522103421"/>
                    </a:ext>
                  </a:extLst>
                </a:gridCol>
                <a:gridCol w="2926455">
                  <a:extLst>
                    <a:ext uri="{9D8B030D-6E8A-4147-A177-3AD203B41FA5}">
                      <a16:colId xmlns:a16="http://schemas.microsoft.com/office/drawing/2014/main" val="2548878380"/>
                    </a:ext>
                  </a:extLst>
                </a:gridCol>
                <a:gridCol w="2927513">
                  <a:extLst>
                    <a:ext uri="{9D8B030D-6E8A-4147-A177-3AD203B41FA5}">
                      <a16:colId xmlns:a16="http://schemas.microsoft.com/office/drawing/2014/main" val="1438941345"/>
                    </a:ext>
                  </a:extLst>
                </a:gridCol>
              </a:tblGrid>
              <a:tr h="201075">
                <a:tc>
                  <a:txBody>
                    <a:bodyPr/>
                    <a:lstStyle/>
                    <a:p>
                      <a:pPr algn="just"/>
                      <a:r>
                        <a:rPr lang="en-US" sz="2000" kern="100" dirty="0">
                          <a:effectLst/>
                        </a:rPr>
                        <a:t> </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solidFill>
                      <a:schemeClr val="bg1"/>
                    </a:solidFill>
                  </a:tcPr>
                </a:tc>
                <a:tc>
                  <a:txBody>
                    <a:bodyPr/>
                    <a:lstStyle/>
                    <a:p>
                      <a:pPr algn="ctr"/>
                      <a:r>
                        <a:rPr lang="zh-CN" sz="2000" kern="100">
                          <a:effectLst/>
                        </a:rPr>
                        <a:t>并行蓄水池算法</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2000" kern="100">
                          <a:effectLst/>
                        </a:rPr>
                        <a:t>朴素蓄水池算法</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688333836"/>
                  </a:ext>
                </a:extLst>
              </a:tr>
              <a:tr h="201075">
                <a:tc>
                  <a:txBody>
                    <a:bodyPr/>
                    <a:lstStyle/>
                    <a:p>
                      <a:pPr algn="r"/>
                      <a:r>
                        <a:rPr lang="zh-CN" sz="2000" kern="100">
                          <a:effectLst/>
                        </a:rPr>
                        <a:t>取样数量</a:t>
                      </a:r>
                      <a:r>
                        <a:rPr lang="en-US" sz="2000" kern="100">
                          <a:effectLst/>
                        </a:rPr>
                        <a:t>k</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gridSpan="2">
                  <a:txBody>
                    <a:bodyPr/>
                    <a:lstStyle/>
                    <a:p>
                      <a:pPr algn="ctr"/>
                      <a:r>
                        <a:rPr lang="en-US" sz="2000" kern="100">
                          <a:effectLst/>
                        </a:rPr>
                        <a:t>1000</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SG" altLang="en-US"/>
                    </a:p>
                  </a:txBody>
                  <a:tcPr/>
                </a:tc>
                <a:extLst>
                  <a:ext uri="{0D108BD9-81ED-4DB2-BD59-A6C34878D82A}">
                    <a16:rowId xmlns:a16="http://schemas.microsoft.com/office/drawing/2014/main" val="93951651"/>
                  </a:ext>
                </a:extLst>
              </a:tr>
              <a:tr h="384170">
                <a:tc>
                  <a:txBody>
                    <a:bodyPr/>
                    <a:lstStyle/>
                    <a:p>
                      <a:pPr algn="r"/>
                      <a:r>
                        <a:rPr lang="zh-CN" sz="2000" kern="100">
                          <a:effectLst/>
                        </a:rPr>
                        <a:t>单个取样线程的数据量</a:t>
                      </a:r>
                      <a:r>
                        <a:rPr lang="en-US" sz="2000" kern="100">
                          <a:effectLst/>
                        </a:rPr>
                        <a:t>N</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a:effectLst/>
                        </a:rPr>
                        <a:t>1000_0000</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a:effectLst/>
                        </a:rPr>
                        <a:t>1_6000_0000</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29456219"/>
                  </a:ext>
                </a:extLst>
              </a:tr>
              <a:tr h="201075">
                <a:tc>
                  <a:txBody>
                    <a:bodyPr/>
                    <a:lstStyle/>
                    <a:p>
                      <a:pPr algn="r"/>
                      <a:r>
                        <a:rPr lang="zh-CN" sz="2000" kern="100">
                          <a:effectLst/>
                        </a:rPr>
                        <a:t>取样线程个数</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a:effectLst/>
                        </a:rPr>
                        <a:t>16</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a:effectLst/>
                        </a:rPr>
                        <a:t>1</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625169808"/>
                  </a:ext>
                </a:extLst>
              </a:tr>
              <a:tr h="201075">
                <a:tc>
                  <a:txBody>
                    <a:bodyPr/>
                    <a:lstStyle/>
                    <a:p>
                      <a:pPr algn="r"/>
                      <a:r>
                        <a:rPr lang="zh-CN" sz="2000" kern="100">
                          <a:effectLst/>
                        </a:rPr>
                        <a:t>总数据量</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a:effectLst/>
                        </a:rPr>
                        <a:t>1_6000_0000</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dirty="0">
                          <a:effectLst/>
                        </a:rPr>
                        <a:t>1_6000_0000</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90713417"/>
                  </a:ext>
                </a:extLst>
              </a:tr>
            </a:tbl>
          </a:graphicData>
        </a:graphic>
      </p:graphicFrame>
      <p:graphicFrame>
        <p:nvGraphicFramePr>
          <p:cNvPr id="4" name="表格 3">
            <a:extLst>
              <a:ext uri="{FF2B5EF4-FFF2-40B4-BE49-F238E27FC236}">
                <a16:creationId xmlns:a16="http://schemas.microsoft.com/office/drawing/2014/main" id="{C136B0BC-74AC-4C73-B82F-F7285137535C}"/>
              </a:ext>
            </a:extLst>
          </p:cNvPr>
          <p:cNvGraphicFramePr>
            <a:graphicFrameLocks noGrp="1"/>
          </p:cNvGraphicFramePr>
          <p:nvPr>
            <p:extLst>
              <p:ext uri="{D42A27DB-BD31-4B8C-83A1-F6EECF244321}">
                <p14:modId xmlns:p14="http://schemas.microsoft.com/office/powerpoint/2010/main" val="2566426347"/>
              </p:ext>
            </p:extLst>
          </p:nvPr>
        </p:nvGraphicFramePr>
        <p:xfrm>
          <a:off x="2562131" y="3496258"/>
          <a:ext cx="8780421" cy="1045306"/>
        </p:xfrm>
        <a:graphic>
          <a:graphicData uri="http://schemas.openxmlformats.org/drawingml/2006/table">
            <a:tbl>
              <a:tblPr firstRow="1" firstCol="1" bandRow="1">
                <a:tableStyleId>{5C22544A-7EE6-4342-B048-85BDC9FD1C3A}</a:tableStyleId>
              </a:tblPr>
              <a:tblGrid>
                <a:gridCol w="2926454">
                  <a:extLst>
                    <a:ext uri="{9D8B030D-6E8A-4147-A177-3AD203B41FA5}">
                      <a16:colId xmlns:a16="http://schemas.microsoft.com/office/drawing/2014/main" val="624381967"/>
                    </a:ext>
                  </a:extLst>
                </a:gridCol>
                <a:gridCol w="2926454">
                  <a:extLst>
                    <a:ext uri="{9D8B030D-6E8A-4147-A177-3AD203B41FA5}">
                      <a16:colId xmlns:a16="http://schemas.microsoft.com/office/drawing/2014/main" val="2035822234"/>
                    </a:ext>
                  </a:extLst>
                </a:gridCol>
                <a:gridCol w="2927513">
                  <a:extLst>
                    <a:ext uri="{9D8B030D-6E8A-4147-A177-3AD203B41FA5}">
                      <a16:colId xmlns:a16="http://schemas.microsoft.com/office/drawing/2014/main" val="2019881028"/>
                    </a:ext>
                  </a:extLst>
                </a:gridCol>
              </a:tblGrid>
              <a:tr h="435706">
                <a:tc>
                  <a:txBody>
                    <a:bodyPr/>
                    <a:lstStyle/>
                    <a:p>
                      <a:pPr algn="just"/>
                      <a:r>
                        <a:rPr lang="en-US" sz="2000" kern="100" dirty="0">
                          <a:effectLst/>
                        </a:rPr>
                        <a:t> </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solidFill>
                      <a:schemeClr val="bg1"/>
                    </a:solidFill>
                  </a:tcPr>
                </a:tc>
                <a:tc>
                  <a:txBody>
                    <a:bodyPr/>
                    <a:lstStyle/>
                    <a:p>
                      <a:pPr algn="ctr"/>
                      <a:r>
                        <a:rPr lang="zh-CN" sz="2000" kern="100" dirty="0">
                          <a:effectLst/>
                        </a:rPr>
                        <a:t>并行蓄水池算法</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2000" kern="100">
                          <a:effectLst/>
                        </a:rPr>
                        <a:t>朴素蓄水池算法</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02396684"/>
                  </a:ext>
                </a:extLst>
              </a:tr>
              <a:tr h="290424">
                <a:tc>
                  <a:txBody>
                    <a:bodyPr/>
                    <a:lstStyle/>
                    <a:p>
                      <a:pPr algn="r"/>
                      <a:r>
                        <a:rPr lang="en-US" sz="2000" kern="100">
                          <a:effectLst/>
                        </a:rPr>
                        <a:t>Java</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a:effectLst/>
                        </a:rPr>
                        <a:t>354.58ms</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a:effectLst/>
                        </a:rPr>
                        <a:t>2256.18ms</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46137038"/>
                  </a:ext>
                </a:extLst>
              </a:tr>
              <a:tr h="290424">
                <a:tc>
                  <a:txBody>
                    <a:bodyPr/>
                    <a:lstStyle/>
                    <a:p>
                      <a:pPr algn="r"/>
                      <a:r>
                        <a:rPr lang="en-US" sz="2000" kern="100">
                          <a:effectLst/>
                        </a:rPr>
                        <a:t>Rust</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a:effectLst/>
                        </a:rPr>
                        <a:t>265.71ms</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dirty="0">
                          <a:effectLst/>
                        </a:rPr>
                        <a:t>1631.5ms</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15144153"/>
                  </a:ext>
                </a:extLst>
              </a:tr>
            </a:tbl>
          </a:graphicData>
        </a:graphic>
      </p:graphicFrame>
      <p:graphicFrame>
        <p:nvGraphicFramePr>
          <p:cNvPr id="6" name="表格 5">
            <a:extLst>
              <a:ext uri="{FF2B5EF4-FFF2-40B4-BE49-F238E27FC236}">
                <a16:creationId xmlns:a16="http://schemas.microsoft.com/office/drawing/2014/main" id="{9B115BDC-9FE4-40FC-807C-F8297B8ADAAB}"/>
              </a:ext>
            </a:extLst>
          </p:cNvPr>
          <p:cNvGraphicFramePr>
            <a:graphicFrameLocks noGrp="1"/>
          </p:cNvGraphicFramePr>
          <p:nvPr>
            <p:extLst>
              <p:ext uri="{D42A27DB-BD31-4B8C-83A1-F6EECF244321}">
                <p14:modId xmlns:p14="http://schemas.microsoft.com/office/powerpoint/2010/main" val="2829681238"/>
              </p:ext>
            </p:extLst>
          </p:nvPr>
        </p:nvGraphicFramePr>
        <p:xfrm>
          <a:off x="2562131" y="4908111"/>
          <a:ext cx="8780420" cy="1173375"/>
        </p:xfrm>
        <a:graphic>
          <a:graphicData uri="http://schemas.openxmlformats.org/drawingml/2006/table">
            <a:tbl>
              <a:tblPr firstRow="1" firstCol="1" bandRow="1">
                <a:tableStyleId>{5C22544A-7EE6-4342-B048-85BDC9FD1C3A}</a:tableStyleId>
              </a:tblPr>
              <a:tblGrid>
                <a:gridCol w="2926454">
                  <a:extLst>
                    <a:ext uri="{9D8B030D-6E8A-4147-A177-3AD203B41FA5}">
                      <a16:colId xmlns:a16="http://schemas.microsoft.com/office/drawing/2014/main" val="1585622000"/>
                    </a:ext>
                  </a:extLst>
                </a:gridCol>
                <a:gridCol w="2926454">
                  <a:extLst>
                    <a:ext uri="{9D8B030D-6E8A-4147-A177-3AD203B41FA5}">
                      <a16:colId xmlns:a16="http://schemas.microsoft.com/office/drawing/2014/main" val="4125272350"/>
                    </a:ext>
                  </a:extLst>
                </a:gridCol>
                <a:gridCol w="2927512">
                  <a:extLst>
                    <a:ext uri="{9D8B030D-6E8A-4147-A177-3AD203B41FA5}">
                      <a16:colId xmlns:a16="http://schemas.microsoft.com/office/drawing/2014/main" val="2438833476"/>
                    </a:ext>
                  </a:extLst>
                </a:gridCol>
              </a:tblGrid>
              <a:tr h="391125">
                <a:tc>
                  <a:txBody>
                    <a:bodyPr/>
                    <a:lstStyle/>
                    <a:p>
                      <a:pPr algn="just"/>
                      <a:r>
                        <a:rPr lang="en-US" sz="2000" kern="100" dirty="0">
                          <a:effectLst/>
                        </a:rPr>
                        <a:t> </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solidFill>
                      <a:schemeClr val="bg1"/>
                    </a:solidFill>
                  </a:tcPr>
                </a:tc>
                <a:tc>
                  <a:txBody>
                    <a:bodyPr/>
                    <a:lstStyle/>
                    <a:p>
                      <a:pPr algn="ctr"/>
                      <a:r>
                        <a:rPr lang="zh-CN" sz="2000" kern="100">
                          <a:effectLst/>
                        </a:rPr>
                        <a:t>并行蓄水池算法</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2000" kern="100" dirty="0">
                          <a:effectLst/>
                        </a:rPr>
                        <a:t>朴素蓄水池算法</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47753370"/>
                  </a:ext>
                </a:extLst>
              </a:tr>
              <a:tr h="391125">
                <a:tc>
                  <a:txBody>
                    <a:bodyPr/>
                    <a:lstStyle/>
                    <a:p>
                      <a:pPr algn="r"/>
                      <a:r>
                        <a:rPr lang="en-US" sz="2000" kern="100">
                          <a:effectLst/>
                        </a:rPr>
                        <a:t>Java</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a:effectLst/>
                        </a:rPr>
                        <a:t>1.33</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dirty="0">
                          <a:effectLst/>
                        </a:rPr>
                        <a:t>8.49</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73311073"/>
                  </a:ext>
                </a:extLst>
              </a:tr>
              <a:tr h="391125">
                <a:tc>
                  <a:txBody>
                    <a:bodyPr/>
                    <a:lstStyle/>
                    <a:p>
                      <a:pPr algn="r"/>
                      <a:r>
                        <a:rPr lang="en-US" sz="2000" kern="100">
                          <a:effectLst/>
                        </a:rPr>
                        <a:t>Rust</a:t>
                      </a:r>
                      <a:endParaRPr lang="zh-CN" sz="2000" kern="10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dirty="0">
                          <a:effectLst/>
                        </a:rPr>
                        <a:t>1.00</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2000" kern="100" dirty="0">
                          <a:effectLst/>
                        </a:rPr>
                        <a:t>6.14</a:t>
                      </a:r>
                      <a:endParaRPr lang="zh-CN" sz="2000" kern="100" dirty="0">
                        <a:effectLst/>
                        <a:latin typeface="Times New Roman" panose="02020603050405020304" pitchFamily="18"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41514203"/>
                  </a:ext>
                </a:extLst>
              </a:tr>
            </a:tbl>
          </a:graphicData>
        </a:graphic>
      </p:graphicFrame>
      <p:sp>
        <p:nvSpPr>
          <p:cNvPr id="7" name="文本框 6">
            <a:extLst>
              <a:ext uri="{FF2B5EF4-FFF2-40B4-BE49-F238E27FC236}">
                <a16:creationId xmlns:a16="http://schemas.microsoft.com/office/drawing/2014/main" id="{180012AD-0F58-4E59-87B7-56C949760D84}"/>
              </a:ext>
            </a:extLst>
          </p:cNvPr>
          <p:cNvSpPr txBox="1"/>
          <p:nvPr/>
        </p:nvSpPr>
        <p:spPr>
          <a:xfrm>
            <a:off x="392245" y="2305370"/>
            <a:ext cx="1712686" cy="369332"/>
          </a:xfrm>
          <a:prstGeom prst="rect">
            <a:avLst/>
          </a:prstGeom>
          <a:noFill/>
        </p:spPr>
        <p:txBody>
          <a:bodyPr wrap="square" rtlCol="0">
            <a:spAutoFit/>
          </a:bodyPr>
          <a:lstStyle/>
          <a:p>
            <a:r>
              <a:rPr lang="zh-CN" altLang="en-US" b="1" dirty="0"/>
              <a:t>数据量</a:t>
            </a:r>
            <a:endParaRPr lang="zh-SG" altLang="en-US" b="1" dirty="0"/>
          </a:p>
        </p:txBody>
      </p:sp>
      <p:sp>
        <p:nvSpPr>
          <p:cNvPr id="8" name="文本框 7">
            <a:extLst>
              <a:ext uri="{FF2B5EF4-FFF2-40B4-BE49-F238E27FC236}">
                <a16:creationId xmlns:a16="http://schemas.microsoft.com/office/drawing/2014/main" id="{9521D20E-46E1-4061-BE8B-BAD926372456}"/>
              </a:ext>
            </a:extLst>
          </p:cNvPr>
          <p:cNvSpPr txBox="1"/>
          <p:nvPr/>
        </p:nvSpPr>
        <p:spPr>
          <a:xfrm>
            <a:off x="392245" y="3834245"/>
            <a:ext cx="1712686" cy="369332"/>
          </a:xfrm>
          <a:prstGeom prst="rect">
            <a:avLst/>
          </a:prstGeom>
          <a:noFill/>
        </p:spPr>
        <p:txBody>
          <a:bodyPr wrap="square" rtlCol="0">
            <a:spAutoFit/>
          </a:bodyPr>
          <a:lstStyle/>
          <a:p>
            <a:r>
              <a:rPr lang="zh-CN" altLang="en-US" b="1" dirty="0"/>
              <a:t>使用时间</a:t>
            </a:r>
            <a:endParaRPr lang="zh-SG" altLang="en-US" b="1" dirty="0"/>
          </a:p>
        </p:txBody>
      </p:sp>
      <p:sp>
        <p:nvSpPr>
          <p:cNvPr id="9" name="文本框 8">
            <a:extLst>
              <a:ext uri="{FF2B5EF4-FFF2-40B4-BE49-F238E27FC236}">
                <a16:creationId xmlns:a16="http://schemas.microsoft.com/office/drawing/2014/main" id="{EC4A3904-AD1F-42E3-9483-764C04C65557}"/>
              </a:ext>
            </a:extLst>
          </p:cNvPr>
          <p:cNvSpPr txBox="1"/>
          <p:nvPr/>
        </p:nvSpPr>
        <p:spPr>
          <a:xfrm>
            <a:off x="392245" y="5310132"/>
            <a:ext cx="1951812" cy="369332"/>
          </a:xfrm>
          <a:prstGeom prst="rect">
            <a:avLst/>
          </a:prstGeom>
          <a:noFill/>
        </p:spPr>
        <p:txBody>
          <a:bodyPr wrap="square" rtlCol="0">
            <a:spAutoFit/>
          </a:bodyPr>
          <a:lstStyle/>
          <a:p>
            <a:r>
              <a:rPr lang="zh-CN" altLang="en-US" b="1" dirty="0"/>
              <a:t>归一化后的时间</a:t>
            </a:r>
            <a:endParaRPr lang="zh-SG" altLang="en-US" b="1" dirty="0"/>
          </a:p>
        </p:txBody>
      </p:sp>
    </p:spTree>
    <p:extLst>
      <p:ext uri="{BB962C8B-B14F-4D97-AF65-F5344CB8AC3E}">
        <p14:creationId xmlns:p14="http://schemas.microsoft.com/office/powerpoint/2010/main" val="7867985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173644DD-3AD1-4A9E-BA2D-6A927C84034F}"/>
              </a:ext>
            </a:extLst>
          </p:cNvPr>
          <p:cNvSpPr>
            <a:spLocks noGrp="1"/>
          </p:cNvSpPr>
          <p:nvPr>
            <p:ph type="body" sz="quarter" idx="13"/>
          </p:nvPr>
        </p:nvSpPr>
        <p:spPr/>
        <p:txBody>
          <a:bodyPr/>
          <a:lstStyle/>
          <a:p>
            <a:r>
              <a:rPr lang="zh-SG" altLang="en-US" dirty="0"/>
              <a:t>实证分析</a:t>
            </a:r>
            <a:r>
              <a:rPr lang="en-US" altLang="zh-CN" dirty="0"/>
              <a:t>·</a:t>
            </a:r>
            <a:r>
              <a:rPr lang="zh-CN" altLang="en-US" dirty="0"/>
              <a:t>性能对比</a:t>
            </a:r>
            <a:endParaRPr lang="zh-SG" altLang="en-US" dirty="0"/>
          </a:p>
        </p:txBody>
      </p:sp>
      <p:graphicFrame>
        <p:nvGraphicFramePr>
          <p:cNvPr id="4" name="图表 3">
            <a:extLst>
              <a:ext uri="{FF2B5EF4-FFF2-40B4-BE49-F238E27FC236}">
                <a16:creationId xmlns:a16="http://schemas.microsoft.com/office/drawing/2014/main" id="{51F6172D-C0B1-4862-97DB-D8CDE0838C6C}"/>
              </a:ext>
            </a:extLst>
          </p:cNvPr>
          <p:cNvGraphicFramePr/>
          <p:nvPr>
            <p:extLst>
              <p:ext uri="{D42A27DB-BD31-4B8C-83A1-F6EECF244321}">
                <p14:modId xmlns:p14="http://schemas.microsoft.com/office/powerpoint/2010/main" val="2273380514"/>
              </p:ext>
            </p:extLst>
          </p:nvPr>
        </p:nvGraphicFramePr>
        <p:xfrm>
          <a:off x="2174127" y="1494953"/>
          <a:ext cx="8080918" cy="480804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228917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平行四边形 26"/>
          <p:cNvSpPr/>
          <p:nvPr/>
        </p:nvSpPr>
        <p:spPr>
          <a:xfrm>
            <a:off x="1" y="0"/>
            <a:ext cx="3478214" cy="6858000"/>
          </a:xfrm>
          <a:prstGeom prst="parallelogram">
            <a:avLst>
              <a:gd name="adj" fmla="val 32668"/>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6143" y="579315"/>
            <a:ext cx="2394674" cy="13063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600" b="1" dirty="0">
                <a:solidFill>
                  <a:schemeClr val="bg1"/>
                </a:solidFill>
                <a:latin typeface="微软雅黑" panose="020B0503020204020204" pitchFamily="34" charset="-122"/>
                <a:ea typeface="微软雅黑" panose="020B0503020204020204" pitchFamily="34" charset="-122"/>
              </a:rPr>
              <a:t>目 录</a:t>
            </a:r>
            <a:endParaRPr lang="en-US" altLang="zh-CN" sz="6600" b="1" dirty="0">
              <a:solidFill>
                <a:schemeClr val="bg1"/>
              </a:solidFill>
              <a:latin typeface="微软雅黑" panose="020B0503020204020204" pitchFamily="34" charset="-122"/>
              <a:ea typeface="微软雅黑" panose="020B0503020204020204" pitchFamily="34" charset="-122"/>
            </a:endParaRPr>
          </a:p>
          <a:p>
            <a:pPr algn="ctr"/>
            <a:r>
              <a:rPr lang="en-US" altLang="zh-CN" sz="2800" dirty="0">
                <a:solidFill>
                  <a:schemeClr val="bg1"/>
                </a:solidFill>
                <a:latin typeface="微软雅黑" panose="020B0503020204020204" pitchFamily="34" charset="-122"/>
                <a:ea typeface="微软雅黑" panose="020B0503020204020204" pitchFamily="34" charset="-122"/>
              </a:rPr>
              <a:t>CONTESTS</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9528307" y="344099"/>
            <a:ext cx="2207560" cy="697048"/>
            <a:chOff x="1416158" y="1776709"/>
            <a:chExt cx="2425399" cy="765832"/>
          </a:xfrm>
        </p:grpSpPr>
        <p:pic>
          <p:nvPicPr>
            <p:cNvPr id="25" name="图片 2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073496" y="1840839"/>
              <a:ext cx="1768061" cy="637573"/>
            </a:xfrm>
            <a:prstGeom prst="rect">
              <a:avLst/>
            </a:prstGeom>
          </p:spPr>
        </p:pic>
        <p:pic>
          <p:nvPicPr>
            <p:cNvPr id="26" name="图片 2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416158" y="1776709"/>
              <a:ext cx="765832" cy="765832"/>
            </a:xfrm>
            <a:prstGeom prst="rect">
              <a:avLst/>
            </a:prstGeom>
          </p:spPr>
        </p:pic>
      </p:grpSp>
      <p:grpSp>
        <p:nvGrpSpPr>
          <p:cNvPr id="30" name="组合 29"/>
          <p:cNvGrpSpPr/>
          <p:nvPr/>
        </p:nvGrpSpPr>
        <p:grpSpPr>
          <a:xfrm>
            <a:off x="3595617" y="2603786"/>
            <a:ext cx="4884184" cy="1041707"/>
            <a:chOff x="6346509" y="1960043"/>
            <a:chExt cx="4884184" cy="1041707"/>
          </a:xfrm>
        </p:grpSpPr>
        <p:sp>
          <p:nvSpPr>
            <p:cNvPr id="34" name="文本框 33"/>
            <p:cNvSpPr txBox="1"/>
            <p:nvPr/>
          </p:nvSpPr>
          <p:spPr>
            <a:xfrm>
              <a:off x="6346509" y="1960043"/>
              <a:ext cx="545342" cy="830997"/>
            </a:xfrm>
            <a:prstGeom prst="rect">
              <a:avLst/>
            </a:prstGeom>
            <a:noFill/>
          </p:spPr>
          <p:txBody>
            <a:bodyPr wrap="none" rtlCol="0">
              <a:spAutoFit/>
            </a:bodyPr>
            <a:lstStyle/>
            <a:p>
              <a:r>
                <a:rPr lang="en-US" altLang="zh-CN" sz="4800" dirty="0">
                  <a:solidFill>
                    <a:srgbClr val="0079BF"/>
                  </a:solidFill>
                  <a:latin typeface="微软雅黑" panose="020B0503020204020204" pitchFamily="34" charset="-122"/>
                  <a:ea typeface="微软雅黑" panose="020B0503020204020204" pitchFamily="34" charset="-122"/>
                  <a:cs typeface="Times New Roman" panose="02020603050405020304" pitchFamily="18" charset="0"/>
                </a:rPr>
                <a:t>1</a:t>
              </a:r>
              <a:endParaRPr lang="zh-CN" altLang="en-US" sz="4800" dirty="0">
                <a:solidFill>
                  <a:srgbClr val="0079BF"/>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5" name="直接连接符 34"/>
            <p:cNvCxnSpPr/>
            <p:nvPr/>
          </p:nvCxnSpPr>
          <p:spPr>
            <a:xfrm flipH="1">
              <a:off x="6543677" y="2140750"/>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991352" y="2416975"/>
              <a:ext cx="4239341" cy="584775"/>
            </a:xfrm>
            <a:prstGeom prst="rect">
              <a:avLst/>
            </a:prstGeom>
            <a:noFill/>
          </p:spPr>
          <p:txBody>
            <a:bodyPr wrap="square" rtlCol="0">
              <a:spAutoFit/>
            </a:bodyPr>
            <a:lstStyle/>
            <a:p>
              <a:r>
                <a:rPr lang="zh-CN" altLang="en-US" sz="3200" dirty="0">
                  <a:solidFill>
                    <a:srgbClr val="0079BF"/>
                  </a:solidFill>
                  <a:latin typeface="微软雅黑" panose="020B0503020204020204" pitchFamily="34" charset="-122"/>
                  <a:ea typeface="微软雅黑" panose="020B0503020204020204" pitchFamily="34" charset="-122"/>
                </a:rPr>
                <a:t>研究背景和意义</a:t>
              </a:r>
            </a:p>
          </p:txBody>
        </p:sp>
      </p:grpSp>
      <p:grpSp>
        <p:nvGrpSpPr>
          <p:cNvPr id="37" name="组合 36"/>
          <p:cNvGrpSpPr/>
          <p:nvPr/>
        </p:nvGrpSpPr>
        <p:grpSpPr>
          <a:xfrm>
            <a:off x="7720773" y="2603786"/>
            <a:ext cx="4884184" cy="1041707"/>
            <a:chOff x="6346509" y="3007646"/>
            <a:chExt cx="4884184" cy="1041707"/>
          </a:xfrm>
        </p:grpSpPr>
        <p:sp>
          <p:nvSpPr>
            <p:cNvPr id="38" name="文本框 37"/>
            <p:cNvSpPr txBox="1"/>
            <p:nvPr/>
          </p:nvSpPr>
          <p:spPr>
            <a:xfrm>
              <a:off x="6346509" y="3007646"/>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2</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flipH="1">
              <a:off x="6543677" y="3188353"/>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6991352" y="3464578"/>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蓄水池采样算法</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3595617" y="3711008"/>
            <a:ext cx="4884184" cy="1041707"/>
            <a:chOff x="6346509" y="4055249"/>
            <a:chExt cx="4884184" cy="1041707"/>
          </a:xfrm>
        </p:grpSpPr>
        <p:sp>
          <p:nvSpPr>
            <p:cNvPr id="42" name="文本框 41"/>
            <p:cNvSpPr txBox="1"/>
            <p:nvPr/>
          </p:nvSpPr>
          <p:spPr>
            <a:xfrm>
              <a:off x="6346509" y="4055249"/>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3</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43" name="直接连接符 42"/>
            <p:cNvCxnSpPr/>
            <p:nvPr/>
          </p:nvCxnSpPr>
          <p:spPr>
            <a:xfrm flipH="1">
              <a:off x="6543677" y="4235956"/>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6991352" y="4512181"/>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代码构建</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5" name="组合 44"/>
          <p:cNvGrpSpPr/>
          <p:nvPr/>
        </p:nvGrpSpPr>
        <p:grpSpPr>
          <a:xfrm>
            <a:off x="7720773" y="3721237"/>
            <a:ext cx="4884184" cy="1041707"/>
            <a:chOff x="6346509" y="5102851"/>
            <a:chExt cx="4884184" cy="1041707"/>
          </a:xfrm>
        </p:grpSpPr>
        <p:sp>
          <p:nvSpPr>
            <p:cNvPr id="46" name="文本框 45"/>
            <p:cNvSpPr txBox="1"/>
            <p:nvPr/>
          </p:nvSpPr>
          <p:spPr>
            <a:xfrm>
              <a:off x="6346509" y="5102851"/>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4</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0" name="直接连接符 49"/>
            <p:cNvCxnSpPr/>
            <p:nvPr/>
          </p:nvCxnSpPr>
          <p:spPr>
            <a:xfrm flipH="1">
              <a:off x="6543677" y="5283558"/>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4" name="文本框 53"/>
            <p:cNvSpPr txBox="1"/>
            <p:nvPr/>
          </p:nvSpPr>
          <p:spPr>
            <a:xfrm>
              <a:off x="6991352" y="5559783"/>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实证分析</a:t>
              </a:r>
            </a:p>
          </p:txBody>
        </p:sp>
      </p:grpSp>
      <p:sp>
        <p:nvSpPr>
          <p:cNvPr id="2" name="文本框 1">
            <a:extLst>
              <a:ext uri="{FF2B5EF4-FFF2-40B4-BE49-F238E27FC236}">
                <a16:creationId xmlns:a16="http://schemas.microsoft.com/office/drawing/2014/main" id="{37808880-1A02-4E82-884F-9F556DF9CD53}"/>
              </a:ext>
            </a:extLst>
          </p:cNvPr>
          <p:cNvSpPr txBox="1"/>
          <p:nvPr/>
        </p:nvSpPr>
        <p:spPr>
          <a:xfrm>
            <a:off x="3868288" y="1498079"/>
            <a:ext cx="6036880" cy="461665"/>
          </a:xfrm>
          <a:prstGeom prst="rect">
            <a:avLst/>
          </a:prstGeom>
          <a:noFill/>
        </p:spPr>
        <p:txBody>
          <a:bodyPr wrap="square" rtlCol="0">
            <a:spAutoFit/>
          </a:bodyPr>
          <a:lstStyle/>
          <a:p>
            <a:r>
              <a:rPr lang="zh-CN" altLang="en-US" sz="2400" dirty="0">
                <a:solidFill>
                  <a:srgbClr val="0079BF"/>
                </a:solidFill>
                <a:latin typeface="方正粗宋简体" panose="03000509000000000000" pitchFamily="65" charset="-122"/>
                <a:ea typeface="方正粗宋简体" panose="03000509000000000000" pitchFamily="65" charset="-122"/>
              </a:rPr>
              <a:t>基于</a:t>
            </a:r>
            <a:r>
              <a:rPr lang="en-US" altLang="zh-CN" sz="2400" dirty="0">
                <a:solidFill>
                  <a:srgbClr val="0079BF"/>
                </a:solidFill>
                <a:latin typeface="方正粗宋简体" panose="03000509000000000000" pitchFamily="65" charset="-122"/>
                <a:ea typeface="方正粗宋简体" panose="03000509000000000000" pitchFamily="65" charset="-122"/>
              </a:rPr>
              <a:t>Rust</a:t>
            </a:r>
            <a:r>
              <a:rPr lang="zh-CN" altLang="en-US" sz="2400" dirty="0">
                <a:solidFill>
                  <a:srgbClr val="0079BF"/>
                </a:solidFill>
                <a:latin typeface="方正粗宋简体" panose="03000509000000000000" pitchFamily="65" charset="-122"/>
                <a:ea typeface="方正粗宋简体" panose="03000509000000000000" pitchFamily="65" charset="-122"/>
              </a:rPr>
              <a:t>的高并发场景技术探索与应用</a:t>
            </a:r>
            <a:endParaRPr lang="zh-SG" altLang="en-US" dirty="0"/>
          </a:p>
        </p:txBody>
      </p:sp>
      <p:grpSp>
        <p:nvGrpSpPr>
          <p:cNvPr id="29" name="组合 28">
            <a:extLst>
              <a:ext uri="{FF2B5EF4-FFF2-40B4-BE49-F238E27FC236}">
                <a16:creationId xmlns:a16="http://schemas.microsoft.com/office/drawing/2014/main" id="{2E5BAEB6-8AD5-412B-9570-9D0085EA3CEA}"/>
              </a:ext>
            </a:extLst>
          </p:cNvPr>
          <p:cNvGrpSpPr/>
          <p:nvPr/>
        </p:nvGrpSpPr>
        <p:grpSpPr>
          <a:xfrm>
            <a:off x="3595617" y="4998937"/>
            <a:ext cx="4884184" cy="1041707"/>
            <a:chOff x="6346509" y="4055249"/>
            <a:chExt cx="4884184" cy="1041707"/>
          </a:xfrm>
        </p:grpSpPr>
        <p:sp>
          <p:nvSpPr>
            <p:cNvPr id="31" name="文本框 30">
              <a:extLst>
                <a:ext uri="{FF2B5EF4-FFF2-40B4-BE49-F238E27FC236}">
                  <a16:creationId xmlns:a16="http://schemas.microsoft.com/office/drawing/2014/main" id="{69B2228E-8CB3-4DA8-946A-7806F90519B0}"/>
                </a:ext>
              </a:extLst>
            </p:cNvPr>
            <p:cNvSpPr txBox="1"/>
            <p:nvPr/>
          </p:nvSpPr>
          <p:spPr>
            <a:xfrm>
              <a:off x="6346509" y="4055249"/>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5</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2" name="直接连接符 31">
              <a:extLst>
                <a:ext uri="{FF2B5EF4-FFF2-40B4-BE49-F238E27FC236}">
                  <a16:creationId xmlns:a16="http://schemas.microsoft.com/office/drawing/2014/main" id="{AD820025-2BD4-4711-A5D3-A0D592819F1A}"/>
                </a:ext>
              </a:extLst>
            </p:cNvPr>
            <p:cNvCxnSpPr/>
            <p:nvPr/>
          </p:nvCxnSpPr>
          <p:spPr>
            <a:xfrm flipH="1">
              <a:off x="6543677" y="4235956"/>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1F8F3F08-5450-4EC3-9E4D-B5B4F901B07D}"/>
                </a:ext>
              </a:extLst>
            </p:cNvPr>
            <p:cNvSpPr txBox="1"/>
            <p:nvPr/>
          </p:nvSpPr>
          <p:spPr>
            <a:xfrm>
              <a:off x="6991352" y="4512181"/>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结论和展望</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8782912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173644DD-3AD1-4A9E-BA2D-6A927C84034F}"/>
              </a:ext>
            </a:extLst>
          </p:cNvPr>
          <p:cNvSpPr>
            <a:spLocks noGrp="1"/>
          </p:cNvSpPr>
          <p:nvPr>
            <p:ph type="body" sz="quarter" idx="13"/>
          </p:nvPr>
        </p:nvSpPr>
        <p:spPr/>
        <p:txBody>
          <a:bodyPr/>
          <a:lstStyle/>
          <a:p>
            <a:r>
              <a:rPr lang="zh-SG" altLang="en-US" dirty="0"/>
              <a:t>实证分析</a:t>
            </a:r>
            <a:r>
              <a:rPr lang="en-US" altLang="zh-CN" dirty="0"/>
              <a:t>·Rust</a:t>
            </a:r>
            <a:r>
              <a:rPr lang="zh-CN" altLang="en-US" dirty="0"/>
              <a:t>性能波动</a:t>
            </a:r>
            <a:endParaRPr lang="zh-SG" altLang="en-US" dirty="0"/>
          </a:p>
        </p:txBody>
      </p:sp>
      <p:graphicFrame>
        <p:nvGraphicFramePr>
          <p:cNvPr id="3" name="图表 2">
            <a:extLst>
              <a:ext uri="{FF2B5EF4-FFF2-40B4-BE49-F238E27FC236}">
                <a16:creationId xmlns:a16="http://schemas.microsoft.com/office/drawing/2014/main" id="{F21D571F-56AA-4408-9829-84C23070F5A5}"/>
              </a:ext>
            </a:extLst>
          </p:cNvPr>
          <p:cNvGraphicFramePr/>
          <p:nvPr>
            <p:extLst>
              <p:ext uri="{D42A27DB-BD31-4B8C-83A1-F6EECF244321}">
                <p14:modId xmlns:p14="http://schemas.microsoft.com/office/powerpoint/2010/main" val="1594639807"/>
              </p:ext>
            </p:extLst>
          </p:nvPr>
        </p:nvGraphicFramePr>
        <p:xfrm>
          <a:off x="2050056" y="1391284"/>
          <a:ext cx="8345228" cy="4990265"/>
        </p:xfrm>
        <a:graphic>
          <a:graphicData uri="http://schemas.openxmlformats.org/drawingml/2006/chart">
            <c:chart xmlns:c="http://schemas.openxmlformats.org/drawingml/2006/chart" xmlns:r="http://schemas.openxmlformats.org/officeDocument/2006/relationships" r:id="rId3"/>
          </a:graphicData>
        </a:graphic>
      </p:graphicFrame>
      <p:sp>
        <p:nvSpPr>
          <p:cNvPr id="4" name="文本框 3">
            <a:extLst>
              <a:ext uri="{FF2B5EF4-FFF2-40B4-BE49-F238E27FC236}">
                <a16:creationId xmlns:a16="http://schemas.microsoft.com/office/drawing/2014/main" id="{AD7B2009-A115-4925-BA76-9E5AD8DE763D}"/>
              </a:ext>
            </a:extLst>
          </p:cNvPr>
          <p:cNvSpPr txBox="1"/>
          <p:nvPr/>
        </p:nvSpPr>
        <p:spPr>
          <a:xfrm>
            <a:off x="5349765" y="6302997"/>
            <a:ext cx="3237186" cy="369332"/>
          </a:xfrm>
          <a:prstGeom prst="rect">
            <a:avLst/>
          </a:prstGeom>
          <a:noFill/>
        </p:spPr>
        <p:txBody>
          <a:bodyPr wrap="square" rtlCol="0">
            <a:spAutoFit/>
          </a:bodyPr>
          <a:lstStyle/>
          <a:p>
            <a:r>
              <a:rPr lang="zh-CN" altLang="en-US" dirty="0"/>
              <a:t>测试平台：</a:t>
            </a:r>
            <a:r>
              <a:rPr lang="en-US" altLang="zh-CN" dirty="0"/>
              <a:t>16</a:t>
            </a:r>
            <a:r>
              <a:rPr lang="zh-CN" altLang="en-US" dirty="0"/>
              <a:t>核心</a:t>
            </a:r>
            <a:r>
              <a:rPr lang="en-US" altLang="zh-CN" dirty="0"/>
              <a:t>24</a:t>
            </a:r>
            <a:r>
              <a:rPr lang="zh-CN" altLang="en-US" dirty="0"/>
              <a:t>线程</a:t>
            </a:r>
          </a:p>
        </p:txBody>
      </p:sp>
    </p:spTree>
    <p:extLst>
      <p:ext uri="{BB962C8B-B14F-4D97-AF65-F5344CB8AC3E}">
        <p14:creationId xmlns:p14="http://schemas.microsoft.com/office/powerpoint/2010/main" val="17732407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C541B40-CC28-4730-970E-526632855036}"/>
              </a:ext>
            </a:extLst>
          </p:cNvPr>
          <p:cNvSpPr>
            <a:spLocks noGrp="1"/>
          </p:cNvSpPr>
          <p:nvPr>
            <p:ph type="body" sz="quarter" idx="13"/>
          </p:nvPr>
        </p:nvSpPr>
        <p:spPr/>
        <p:txBody>
          <a:bodyPr/>
          <a:lstStyle/>
          <a:p>
            <a:r>
              <a:rPr lang="zh-CN" altLang="en-US" dirty="0"/>
              <a:t>实证分析</a:t>
            </a:r>
            <a:r>
              <a:rPr lang="en-US" altLang="zh-CN" dirty="0"/>
              <a:t>·</a:t>
            </a:r>
            <a:r>
              <a:rPr lang="zh-CN" altLang="en-US" dirty="0"/>
              <a:t>代码正确性验证</a:t>
            </a:r>
            <a:endParaRPr lang="zh-SG" altLang="en-US" dirty="0"/>
          </a:p>
        </p:txBody>
      </p:sp>
      <p:pic>
        <p:nvPicPr>
          <p:cNvPr id="4" name="图片 3">
            <a:extLst>
              <a:ext uri="{FF2B5EF4-FFF2-40B4-BE49-F238E27FC236}">
                <a16:creationId xmlns:a16="http://schemas.microsoft.com/office/drawing/2014/main" id="{2D9307C3-BE82-4801-8FC1-14563296817B}"/>
              </a:ext>
            </a:extLst>
          </p:cNvPr>
          <p:cNvPicPr/>
          <p:nvPr/>
        </p:nvPicPr>
        <p:blipFill>
          <a:blip r:embed="rId3"/>
          <a:stretch>
            <a:fillRect/>
          </a:stretch>
        </p:blipFill>
        <p:spPr>
          <a:xfrm>
            <a:off x="0" y="1490366"/>
            <a:ext cx="7983794" cy="4812631"/>
          </a:xfrm>
          <a:prstGeom prst="rect">
            <a:avLst/>
          </a:prstGeom>
        </p:spPr>
      </p:pic>
      <mc:AlternateContent xmlns:mc="http://schemas.openxmlformats.org/markup-compatibility/2006">
        <mc:Choice xmlns:a14="http://schemas.microsoft.com/office/drawing/2010/main" Requires="a14">
          <p:sp>
            <p:nvSpPr>
              <p:cNvPr id="5" name="文本框 4">
                <a:extLst>
                  <a:ext uri="{FF2B5EF4-FFF2-40B4-BE49-F238E27FC236}">
                    <a16:creationId xmlns:a16="http://schemas.microsoft.com/office/drawing/2014/main" id="{43ADC3CD-B8C5-4AE3-8FED-5749490E73DE}"/>
                  </a:ext>
                </a:extLst>
              </p:cNvPr>
              <p:cNvSpPr txBox="1"/>
              <p:nvPr/>
            </p:nvSpPr>
            <p:spPr>
              <a:xfrm>
                <a:off x="7765143" y="927454"/>
                <a:ext cx="4426857" cy="5562228"/>
              </a:xfrm>
              <a:prstGeom prst="rect">
                <a:avLst/>
              </a:prstGeom>
              <a:noFill/>
            </p:spPr>
            <p:txBody>
              <a:bodyPr wrap="square" rtlCol="0">
                <a:spAutoFit/>
              </a:bodyPr>
              <a:lstStyle/>
              <a:p>
                <a:pPr indent="304800" algn="just">
                  <a:lnSpc>
                    <a:spcPct val="150000"/>
                  </a:lnSpc>
                </a:pPr>
                <a:r>
                  <a:rPr lang="zh-CN" altLang="zh-SG" sz="2400" kern="100" dirty="0">
                    <a:latin typeface="Times New Roman" panose="02020603050405020304" pitchFamily="18" charset="0"/>
                    <a:cs typeface="Times New Roman" panose="02020603050405020304" pitchFamily="18" charset="0"/>
                  </a:rPr>
                  <a:t>假设执行一次代码时，数据流为</a:t>
                </a:r>
                <a:r>
                  <a:rPr lang="en-US" altLang="zh-SG" sz="2400" kern="100" dirty="0">
                    <a:latin typeface="Times New Roman" panose="02020603050405020304" pitchFamily="18" charset="0"/>
                    <a:cs typeface="Times New Roman" panose="02020603050405020304" pitchFamily="18" charset="0"/>
                  </a:rPr>
                  <a:t>1</a:t>
                </a:r>
                <a:r>
                  <a:rPr lang="zh-CN" altLang="zh-SG" sz="2400" kern="100" dirty="0">
                    <a:latin typeface="Times New Roman" panose="02020603050405020304" pitchFamily="18" charset="0"/>
                    <a:cs typeface="Times New Roman" panose="02020603050405020304" pitchFamily="18" charset="0"/>
                  </a:rPr>
                  <a:t>到</a:t>
                </a:r>
                <a14:m>
                  <m:oMath xmlns:m="http://schemas.openxmlformats.org/officeDocument/2006/math">
                    <m:sSup>
                      <m:sSupPr>
                        <m:ctrlPr>
                          <a:rPr lang="zh-CN" altLang="zh-SG" sz="2400"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SG" sz="2400" i="1" kern="100">
                            <a:latin typeface="Cambria Math" panose="02040503050406030204" pitchFamily="18" charset="0"/>
                            <a:cs typeface="Times New Roman" panose="02020603050405020304" pitchFamily="18" charset="0"/>
                          </a:rPr>
                          <m:t>10</m:t>
                        </m:r>
                      </m:e>
                      <m:sup>
                        <m:r>
                          <a:rPr lang="en-US" altLang="zh-SG" sz="2400" i="1" kern="100">
                            <a:latin typeface="Cambria Math" panose="02040503050406030204" pitchFamily="18" charset="0"/>
                            <a:cs typeface="Times New Roman" panose="02020603050405020304" pitchFamily="18" charset="0"/>
                          </a:rPr>
                          <m:t>4</m:t>
                        </m:r>
                      </m:sup>
                    </m:sSup>
                  </m:oMath>
                </a14:m>
                <a:r>
                  <a:rPr lang="zh-CN" altLang="zh-SG" sz="2400" kern="100" dirty="0">
                    <a:latin typeface="Times New Roman" panose="02020603050405020304" pitchFamily="18" charset="0"/>
                    <a:cs typeface="Times New Roman" panose="02020603050405020304" pitchFamily="18" charset="0"/>
                  </a:rPr>
                  <a:t>的整数。程序从其中</a:t>
                </a:r>
                <a:r>
                  <a:rPr lang="zh-CN" altLang="en-US" sz="2400" kern="100" dirty="0">
                    <a:latin typeface="Times New Roman" panose="02020603050405020304" pitchFamily="18" charset="0"/>
                    <a:cs typeface="Times New Roman" panose="02020603050405020304" pitchFamily="18" charset="0"/>
                  </a:rPr>
                  <a:t>取样</a:t>
                </a:r>
                <a14:m>
                  <m:oMath xmlns:m="http://schemas.openxmlformats.org/officeDocument/2006/math">
                    <m:sSup>
                      <m:sSupPr>
                        <m:ctrlPr>
                          <a:rPr lang="zh-CN" altLang="zh-SG" sz="2400"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SG" sz="2400" i="1" kern="100">
                            <a:latin typeface="Cambria Math" panose="02040503050406030204" pitchFamily="18" charset="0"/>
                            <a:cs typeface="Times New Roman" panose="02020603050405020304" pitchFamily="18" charset="0"/>
                          </a:rPr>
                          <m:t>10</m:t>
                        </m:r>
                      </m:e>
                      <m:sup>
                        <m:r>
                          <a:rPr lang="en-US" altLang="zh-SG" sz="2400" i="1" kern="100">
                            <a:latin typeface="Cambria Math" panose="02040503050406030204" pitchFamily="18" charset="0"/>
                            <a:cs typeface="Times New Roman" panose="02020603050405020304" pitchFamily="18" charset="0"/>
                          </a:rPr>
                          <m:t>2</m:t>
                        </m:r>
                      </m:sup>
                    </m:sSup>
                  </m:oMath>
                </a14:m>
                <a:r>
                  <a:rPr lang="zh-CN" altLang="zh-SG" sz="2400" kern="100" dirty="0">
                    <a:latin typeface="Times New Roman" panose="02020603050405020304" pitchFamily="18" charset="0"/>
                    <a:cs typeface="Times New Roman" panose="02020603050405020304" pitchFamily="18" charset="0"/>
                  </a:rPr>
                  <a:t>个整数。执行</a:t>
                </a:r>
                <a14:m>
                  <m:oMath xmlns:m="http://schemas.openxmlformats.org/officeDocument/2006/math">
                    <m:sSup>
                      <m:sSupPr>
                        <m:ctrlPr>
                          <a:rPr lang="zh-CN" altLang="zh-SG" sz="2400"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SG" sz="2400" i="1" kern="100">
                            <a:latin typeface="Cambria Math" panose="02040503050406030204" pitchFamily="18" charset="0"/>
                            <a:cs typeface="Times New Roman" panose="02020603050405020304" pitchFamily="18" charset="0"/>
                          </a:rPr>
                          <m:t>10</m:t>
                        </m:r>
                      </m:e>
                      <m:sup>
                        <m:r>
                          <a:rPr lang="en-US" altLang="zh-SG" sz="2400" i="1" kern="100">
                            <a:latin typeface="Cambria Math" panose="02040503050406030204" pitchFamily="18" charset="0"/>
                            <a:cs typeface="Times New Roman" panose="02020603050405020304" pitchFamily="18" charset="0"/>
                          </a:rPr>
                          <m:t>4</m:t>
                        </m:r>
                      </m:sup>
                    </m:sSup>
                  </m:oMath>
                </a14:m>
                <a:r>
                  <a:rPr lang="zh-CN" altLang="zh-SG" sz="2400" kern="100" dirty="0">
                    <a:latin typeface="Times New Roman" panose="02020603050405020304" pitchFamily="18" charset="0"/>
                    <a:cs typeface="Times New Roman" panose="02020603050405020304" pitchFamily="18" charset="0"/>
                  </a:rPr>
                  <a:t>次后，每个整数应该被抽到</a:t>
                </a:r>
                <a14:m>
                  <m:oMath xmlns:m="http://schemas.openxmlformats.org/officeDocument/2006/math">
                    <m:sSup>
                      <m:sSupPr>
                        <m:ctrlPr>
                          <a:rPr lang="zh-CN" altLang="zh-SG" sz="2400" i="1" kern="100">
                            <a:latin typeface="Cambria Math" panose="02040503050406030204" pitchFamily="18" charset="0"/>
                            <a:ea typeface="Cambria Math" panose="02040503050406030204" pitchFamily="18" charset="0"/>
                            <a:cs typeface="Times New Roman" panose="02020603050405020304" pitchFamily="18" charset="0"/>
                          </a:rPr>
                        </m:ctrlPr>
                      </m:sSupPr>
                      <m:e>
                        <m:r>
                          <a:rPr lang="en-US" altLang="zh-SG" sz="2400" i="1" kern="100">
                            <a:latin typeface="Cambria Math" panose="02040503050406030204" pitchFamily="18" charset="0"/>
                            <a:cs typeface="Times New Roman" panose="02020603050405020304" pitchFamily="18" charset="0"/>
                          </a:rPr>
                          <m:t>10</m:t>
                        </m:r>
                      </m:e>
                      <m:sup>
                        <m:r>
                          <a:rPr lang="en-US" altLang="zh-SG" sz="2400" i="1" kern="100">
                            <a:latin typeface="Cambria Math" panose="02040503050406030204" pitchFamily="18" charset="0"/>
                            <a:cs typeface="Times New Roman" panose="02020603050405020304" pitchFamily="18" charset="0"/>
                          </a:rPr>
                          <m:t>2</m:t>
                        </m:r>
                      </m:sup>
                    </m:sSup>
                  </m:oMath>
                </a14:m>
                <a:r>
                  <a:rPr lang="zh-CN" altLang="zh-SG" sz="2400" kern="100" dirty="0">
                    <a:latin typeface="Times New Roman" panose="02020603050405020304" pitchFamily="18" charset="0"/>
                    <a:cs typeface="Times New Roman" panose="02020603050405020304" pitchFamily="18" charset="0"/>
                  </a:rPr>
                  <a:t>次左右。现记录下每个整数</a:t>
                </a:r>
                <a:r>
                  <a:rPr lang="zh-CN" altLang="en-US" sz="2400" kern="100" dirty="0">
                    <a:latin typeface="Times New Roman" panose="02020603050405020304" pitchFamily="18" charset="0"/>
                    <a:cs typeface="Times New Roman" panose="02020603050405020304" pitchFamily="18" charset="0"/>
                  </a:rPr>
                  <a:t>的取样</a:t>
                </a:r>
                <a:r>
                  <a:rPr lang="zh-CN" altLang="zh-SG" sz="2400" kern="100" dirty="0">
                    <a:latin typeface="Times New Roman" panose="02020603050405020304" pitchFamily="18" charset="0"/>
                    <a:cs typeface="Times New Roman" panose="02020603050405020304" pitchFamily="18" charset="0"/>
                  </a:rPr>
                  <a:t>次数，以</a:t>
                </a:r>
                <a:r>
                  <a:rPr lang="zh-CN" altLang="en-US" sz="2400" kern="100" dirty="0">
                    <a:latin typeface="Times New Roman" panose="02020603050405020304" pitchFamily="18" charset="0"/>
                    <a:cs typeface="Times New Roman" panose="02020603050405020304" pitchFamily="18" charset="0"/>
                  </a:rPr>
                  <a:t>取样</a:t>
                </a:r>
                <a:r>
                  <a:rPr lang="zh-CN" altLang="zh-SG" sz="2400" kern="100" dirty="0">
                    <a:latin typeface="Times New Roman" panose="02020603050405020304" pitchFamily="18" charset="0"/>
                    <a:cs typeface="Times New Roman" panose="02020603050405020304" pitchFamily="18" charset="0"/>
                  </a:rPr>
                  <a:t>次数为</a:t>
                </a:r>
                <a:r>
                  <a:rPr lang="en-US" altLang="zh-SG" sz="2400" kern="100" dirty="0">
                    <a:latin typeface="Times New Roman" panose="02020603050405020304" pitchFamily="18" charset="0"/>
                    <a:cs typeface="Times New Roman" panose="02020603050405020304" pitchFamily="18" charset="0"/>
                  </a:rPr>
                  <a:t>X</a:t>
                </a:r>
                <a:r>
                  <a:rPr lang="zh-CN" altLang="zh-SG" sz="2400" kern="100" dirty="0">
                    <a:latin typeface="Times New Roman" panose="02020603050405020304" pitchFamily="18" charset="0"/>
                    <a:cs typeface="Times New Roman" panose="02020603050405020304" pitchFamily="18" charset="0"/>
                  </a:rPr>
                  <a:t>轴，以</a:t>
                </a:r>
                <a:r>
                  <a:rPr lang="zh-CN" altLang="en-US" sz="2400" kern="100" dirty="0">
                    <a:latin typeface="Times New Roman" panose="02020603050405020304" pitchFamily="18" charset="0"/>
                    <a:cs typeface="Times New Roman" panose="02020603050405020304" pitchFamily="18" charset="0"/>
                  </a:rPr>
                  <a:t>取样</a:t>
                </a:r>
                <a:r>
                  <a:rPr lang="zh-CN" altLang="zh-SG" sz="2400" kern="100" dirty="0">
                    <a:latin typeface="Times New Roman" panose="02020603050405020304" pitchFamily="18" charset="0"/>
                    <a:cs typeface="Times New Roman" panose="02020603050405020304" pitchFamily="18" charset="0"/>
                  </a:rPr>
                  <a:t>次数为</a:t>
                </a:r>
                <a:r>
                  <a:rPr lang="en-US" altLang="zh-SG" sz="2400" kern="100" dirty="0">
                    <a:latin typeface="Times New Roman" panose="02020603050405020304" pitchFamily="18" charset="0"/>
                    <a:cs typeface="Times New Roman" panose="02020603050405020304" pitchFamily="18" charset="0"/>
                  </a:rPr>
                  <a:t>X</a:t>
                </a:r>
                <a:r>
                  <a:rPr lang="zh-CN" altLang="zh-SG" sz="2400" kern="100" dirty="0">
                    <a:latin typeface="Times New Roman" panose="02020603050405020304" pitchFamily="18" charset="0"/>
                    <a:cs typeface="Times New Roman" panose="02020603050405020304" pitchFamily="18" charset="0"/>
                  </a:rPr>
                  <a:t>轴对应数字的整数个数为</a:t>
                </a:r>
                <a:r>
                  <a:rPr lang="en-US" altLang="zh-SG" sz="2400" kern="100" dirty="0">
                    <a:latin typeface="Times New Roman" panose="02020603050405020304" pitchFamily="18" charset="0"/>
                    <a:cs typeface="Times New Roman" panose="02020603050405020304" pitchFamily="18" charset="0"/>
                  </a:rPr>
                  <a:t>Y</a:t>
                </a:r>
                <a:r>
                  <a:rPr lang="zh-CN" altLang="zh-SG" sz="2400" kern="100" dirty="0">
                    <a:latin typeface="Times New Roman" panose="02020603050405020304" pitchFamily="18" charset="0"/>
                    <a:cs typeface="Times New Roman" panose="02020603050405020304" pitchFamily="18" charset="0"/>
                  </a:rPr>
                  <a:t>轴作直方图。看所得图像是否服从于平均值为</a:t>
                </a:r>
                <a:r>
                  <a:rPr lang="en-US" altLang="zh-SG" sz="2400" kern="100" dirty="0">
                    <a:latin typeface="Times New Roman" panose="02020603050405020304" pitchFamily="18" charset="0"/>
                    <a:cs typeface="Times New Roman" panose="02020603050405020304" pitchFamily="18" charset="0"/>
                  </a:rPr>
                  <a:t>100</a:t>
                </a:r>
                <a:r>
                  <a:rPr lang="zh-CN" altLang="zh-SG" sz="2400" kern="100" dirty="0">
                    <a:latin typeface="Times New Roman" panose="02020603050405020304" pitchFamily="18" charset="0"/>
                    <a:cs typeface="Times New Roman" panose="02020603050405020304" pitchFamily="18" charset="0"/>
                  </a:rPr>
                  <a:t>的正态分布即可。</a:t>
                </a:r>
              </a:p>
            </p:txBody>
          </p:sp>
        </mc:Choice>
        <mc:Fallback>
          <p:sp>
            <p:nvSpPr>
              <p:cNvPr id="5" name="文本框 4">
                <a:extLst>
                  <a:ext uri="{FF2B5EF4-FFF2-40B4-BE49-F238E27FC236}">
                    <a16:creationId xmlns:a16="http://schemas.microsoft.com/office/drawing/2014/main" id="{43ADC3CD-B8C5-4AE3-8FED-5749490E73DE}"/>
                  </a:ext>
                </a:extLst>
              </p:cNvPr>
              <p:cNvSpPr txBox="1">
                <a:spLocks noRot="1" noChangeAspect="1" noMove="1" noResize="1" noEditPoints="1" noAdjustHandles="1" noChangeArrowheads="1" noChangeShapeType="1" noTextEdit="1"/>
              </p:cNvSpPr>
              <p:nvPr/>
            </p:nvSpPr>
            <p:spPr>
              <a:xfrm>
                <a:off x="7765143" y="927454"/>
                <a:ext cx="4426857" cy="5562228"/>
              </a:xfrm>
              <a:prstGeom prst="rect">
                <a:avLst/>
              </a:prstGeom>
              <a:blipFill>
                <a:blip r:embed="rId4"/>
                <a:stretch>
                  <a:fillRect l="-2204" r="-2066" b="-120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078092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平行四边形 26"/>
          <p:cNvSpPr/>
          <p:nvPr/>
        </p:nvSpPr>
        <p:spPr>
          <a:xfrm>
            <a:off x="1" y="0"/>
            <a:ext cx="3478214" cy="6858000"/>
          </a:xfrm>
          <a:prstGeom prst="parallelogram">
            <a:avLst>
              <a:gd name="adj" fmla="val 32668"/>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6143" y="579315"/>
            <a:ext cx="2394674" cy="13063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600" b="1" dirty="0">
                <a:solidFill>
                  <a:schemeClr val="bg1"/>
                </a:solidFill>
                <a:latin typeface="微软雅黑" panose="020B0503020204020204" pitchFamily="34" charset="-122"/>
                <a:ea typeface="微软雅黑" panose="020B0503020204020204" pitchFamily="34" charset="-122"/>
              </a:rPr>
              <a:t>目 录</a:t>
            </a:r>
            <a:endParaRPr lang="en-US" altLang="zh-CN" sz="6600" b="1" dirty="0">
              <a:solidFill>
                <a:schemeClr val="bg1"/>
              </a:solidFill>
              <a:latin typeface="微软雅黑" panose="020B0503020204020204" pitchFamily="34" charset="-122"/>
              <a:ea typeface="微软雅黑" panose="020B0503020204020204" pitchFamily="34" charset="-122"/>
            </a:endParaRPr>
          </a:p>
          <a:p>
            <a:pPr algn="ctr"/>
            <a:r>
              <a:rPr lang="en-US" altLang="zh-CN" sz="2800" dirty="0">
                <a:solidFill>
                  <a:schemeClr val="bg1"/>
                </a:solidFill>
                <a:latin typeface="微软雅黑" panose="020B0503020204020204" pitchFamily="34" charset="-122"/>
                <a:ea typeface="微软雅黑" panose="020B0503020204020204" pitchFamily="34" charset="-122"/>
              </a:rPr>
              <a:t>CONTESTS</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9528307" y="344099"/>
            <a:ext cx="2207560" cy="697048"/>
            <a:chOff x="1416158" y="1776709"/>
            <a:chExt cx="2425399" cy="765832"/>
          </a:xfrm>
        </p:grpSpPr>
        <p:pic>
          <p:nvPicPr>
            <p:cNvPr id="25" name="图片 2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073496" y="1840839"/>
              <a:ext cx="1768061" cy="637573"/>
            </a:xfrm>
            <a:prstGeom prst="rect">
              <a:avLst/>
            </a:prstGeom>
          </p:spPr>
        </p:pic>
        <p:pic>
          <p:nvPicPr>
            <p:cNvPr id="26" name="图片 2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416158" y="1776709"/>
              <a:ext cx="765832" cy="765832"/>
            </a:xfrm>
            <a:prstGeom prst="rect">
              <a:avLst/>
            </a:prstGeom>
          </p:spPr>
        </p:pic>
      </p:grpSp>
      <p:grpSp>
        <p:nvGrpSpPr>
          <p:cNvPr id="30" name="组合 29"/>
          <p:cNvGrpSpPr/>
          <p:nvPr/>
        </p:nvGrpSpPr>
        <p:grpSpPr>
          <a:xfrm>
            <a:off x="3595617" y="2603786"/>
            <a:ext cx="4884184" cy="1041707"/>
            <a:chOff x="6346509" y="1960043"/>
            <a:chExt cx="4884184" cy="1041707"/>
          </a:xfrm>
        </p:grpSpPr>
        <p:sp>
          <p:nvSpPr>
            <p:cNvPr id="34" name="文本框 33"/>
            <p:cNvSpPr txBox="1"/>
            <p:nvPr/>
          </p:nvSpPr>
          <p:spPr>
            <a:xfrm>
              <a:off x="6346509" y="1960043"/>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1</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5" name="直接连接符 34"/>
            <p:cNvCxnSpPr/>
            <p:nvPr/>
          </p:nvCxnSpPr>
          <p:spPr>
            <a:xfrm flipH="1">
              <a:off x="6543677" y="2140750"/>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991352" y="2416975"/>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研究背景和意义</a:t>
              </a:r>
            </a:p>
          </p:txBody>
        </p:sp>
      </p:grpSp>
      <p:grpSp>
        <p:nvGrpSpPr>
          <p:cNvPr id="37" name="组合 36"/>
          <p:cNvGrpSpPr/>
          <p:nvPr/>
        </p:nvGrpSpPr>
        <p:grpSpPr>
          <a:xfrm>
            <a:off x="7720773" y="2603786"/>
            <a:ext cx="4884184" cy="1041707"/>
            <a:chOff x="6346509" y="3007646"/>
            <a:chExt cx="4884184" cy="1041707"/>
          </a:xfrm>
        </p:grpSpPr>
        <p:sp>
          <p:nvSpPr>
            <p:cNvPr id="38" name="文本框 37"/>
            <p:cNvSpPr txBox="1"/>
            <p:nvPr/>
          </p:nvSpPr>
          <p:spPr>
            <a:xfrm>
              <a:off x="6346509" y="3007646"/>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2</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flipH="1">
              <a:off x="6543677" y="3188353"/>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6991352" y="3464578"/>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蓄水池采样算法</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3595617" y="3711008"/>
            <a:ext cx="4884184" cy="1041707"/>
            <a:chOff x="6346509" y="4055249"/>
            <a:chExt cx="4884184" cy="1041707"/>
          </a:xfrm>
        </p:grpSpPr>
        <p:sp>
          <p:nvSpPr>
            <p:cNvPr id="42" name="文本框 41"/>
            <p:cNvSpPr txBox="1"/>
            <p:nvPr/>
          </p:nvSpPr>
          <p:spPr>
            <a:xfrm>
              <a:off x="6346509" y="4055249"/>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3</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43" name="直接连接符 42"/>
            <p:cNvCxnSpPr/>
            <p:nvPr/>
          </p:nvCxnSpPr>
          <p:spPr>
            <a:xfrm flipH="1">
              <a:off x="6543677" y="4235956"/>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6991352" y="4512181"/>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代码构建</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5" name="组合 44"/>
          <p:cNvGrpSpPr/>
          <p:nvPr/>
        </p:nvGrpSpPr>
        <p:grpSpPr>
          <a:xfrm>
            <a:off x="7720773" y="3721237"/>
            <a:ext cx="4884184" cy="1041707"/>
            <a:chOff x="6346509" y="5102851"/>
            <a:chExt cx="4884184" cy="1041707"/>
          </a:xfrm>
        </p:grpSpPr>
        <p:sp>
          <p:nvSpPr>
            <p:cNvPr id="46" name="文本框 45"/>
            <p:cNvSpPr txBox="1"/>
            <p:nvPr/>
          </p:nvSpPr>
          <p:spPr>
            <a:xfrm>
              <a:off x="6346509" y="5102851"/>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4</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0" name="直接连接符 49"/>
            <p:cNvCxnSpPr/>
            <p:nvPr/>
          </p:nvCxnSpPr>
          <p:spPr>
            <a:xfrm flipH="1">
              <a:off x="6543677" y="5283558"/>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4" name="文本框 53"/>
            <p:cNvSpPr txBox="1"/>
            <p:nvPr/>
          </p:nvSpPr>
          <p:spPr>
            <a:xfrm>
              <a:off x="6991352" y="5559783"/>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实证分析</a:t>
              </a:r>
            </a:p>
          </p:txBody>
        </p:sp>
      </p:grpSp>
      <p:sp>
        <p:nvSpPr>
          <p:cNvPr id="2" name="文本框 1">
            <a:extLst>
              <a:ext uri="{FF2B5EF4-FFF2-40B4-BE49-F238E27FC236}">
                <a16:creationId xmlns:a16="http://schemas.microsoft.com/office/drawing/2014/main" id="{37808880-1A02-4E82-884F-9F556DF9CD53}"/>
              </a:ext>
            </a:extLst>
          </p:cNvPr>
          <p:cNvSpPr txBox="1"/>
          <p:nvPr/>
        </p:nvSpPr>
        <p:spPr>
          <a:xfrm>
            <a:off x="3868288" y="1498079"/>
            <a:ext cx="6036880" cy="461665"/>
          </a:xfrm>
          <a:prstGeom prst="rect">
            <a:avLst/>
          </a:prstGeom>
          <a:noFill/>
        </p:spPr>
        <p:txBody>
          <a:bodyPr wrap="square" rtlCol="0">
            <a:spAutoFit/>
          </a:bodyPr>
          <a:lstStyle/>
          <a:p>
            <a:r>
              <a:rPr lang="zh-CN" altLang="en-US" sz="2400" dirty="0">
                <a:solidFill>
                  <a:srgbClr val="0079BF"/>
                </a:solidFill>
                <a:latin typeface="方正粗宋简体" panose="03000509000000000000" pitchFamily="65" charset="-122"/>
                <a:ea typeface="方正粗宋简体" panose="03000509000000000000" pitchFamily="65" charset="-122"/>
              </a:rPr>
              <a:t>基于</a:t>
            </a:r>
            <a:r>
              <a:rPr lang="en-US" altLang="zh-CN" sz="2400" dirty="0">
                <a:solidFill>
                  <a:srgbClr val="0079BF"/>
                </a:solidFill>
                <a:latin typeface="方正粗宋简体" panose="03000509000000000000" pitchFamily="65" charset="-122"/>
                <a:ea typeface="方正粗宋简体" panose="03000509000000000000" pitchFamily="65" charset="-122"/>
              </a:rPr>
              <a:t>Rust</a:t>
            </a:r>
            <a:r>
              <a:rPr lang="zh-CN" altLang="en-US" sz="2400" dirty="0">
                <a:solidFill>
                  <a:srgbClr val="0079BF"/>
                </a:solidFill>
                <a:latin typeface="方正粗宋简体" panose="03000509000000000000" pitchFamily="65" charset="-122"/>
                <a:ea typeface="方正粗宋简体" panose="03000509000000000000" pitchFamily="65" charset="-122"/>
              </a:rPr>
              <a:t>的高并发场景技术探索与应用</a:t>
            </a:r>
            <a:endParaRPr lang="zh-SG" altLang="en-US" dirty="0"/>
          </a:p>
        </p:txBody>
      </p:sp>
      <p:grpSp>
        <p:nvGrpSpPr>
          <p:cNvPr id="29" name="组合 28">
            <a:extLst>
              <a:ext uri="{FF2B5EF4-FFF2-40B4-BE49-F238E27FC236}">
                <a16:creationId xmlns:a16="http://schemas.microsoft.com/office/drawing/2014/main" id="{2E5BAEB6-8AD5-412B-9570-9D0085EA3CEA}"/>
              </a:ext>
            </a:extLst>
          </p:cNvPr>
          <p:cNvGrpSpPr/>
          <p:nvPr/>
        </p:nvGrpSpPr>
        <p:grpSpPr>
          <a:xfrm>
            <a:off x="3595617" y="4998937"/>
            <a:ext cx="4884184" cy="1041707"/>
            <a:chOff x="6346509" y="4055249"/>
            <a:chExt cx="4884184" cy="1041707"/>
          </a:xfrm>
        </p:grpSpPr>
        <p:sp>
          <p:nvSpPr>
            <p:cNvPr id="31" name="文本框 30">
              <a:extLst>
                <a:ext uri="{FF2B5EF4-FFF2-40B4-BE49-F238E27FC236}">
                  <a16:creationId xmlns:a16="http://schemas.microsoft.com/office/drawing/2014/main" id="{69B2228E-8CB3-4DA8-946A-7806F90519B0}"/>
                </a:ext>
              </a:extLst>
            </p:cNvPr>
            <p:cNvSpPr txBox="1"/>
            <p:nvPr/>
          </p:nvSpPr>
          <p:spPr>
            <a:xfrm>
              <a:off x="6346509" y="4055249"/>
              <a:ext cx="545342" cy="830997"/>
            </a:xfrm>
            <a:prstGeom prst="rect">
              <a:avLst/>
            </a:prstGeom>
            <a:noFill/>
          </p:spPr>
          <p:txBody>
            <a:bodyPr wrap="none" rtlCol="0">
              <a:spAutoFit/>
            </a:bodyPr>
            <a:lstStyle/>
            <a:p>
              <a:r>
                <a:rPr lang="en-US" altLang="zh-CN" sz="4800" dirty="0">
                  <a:solidFill>
                    <a:srgbClr val="0079BF"/>
                  </a:solidFill>
                  <a:latin typeface="微软雅黑" panose="020B0503020204020204" pitchFamily="34" charset="-122"/>
                  <a:ea typeface="微软雅黑" panose="020B0503020204020204" pitchFamily="34" charset="-122"/>
                  <a:cs typeface="Times New Roman" panose="02020603050405020304" pitchFamily="18" charset="0"/>
                </a:rPr>
                <a:t>5</a:t>
              </a:r>
              <a:endParaRPr lang="zh-CN" altLang="en-US" sz="4800" dirty="0">
                <a:solidFill>
                  <a:srgbClr val="0079BF"/>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2" name="直接连接符 31">
              <a:extLst>
                <a:ext uri="{FF2B5EF4-FFF2-40B4-BE49-F238E27FC236}">
                  <a16:creationId xmlns:a16="http://schemas.microsoft.com/office/drawing/2014/main" id="{AD820025-2BD4-4711-A5D3-A0D592819F1A}"/>
                </a:ext>
              </a:extLst>
            </p:cNvPr>
            <p:cNvCxnSpPr/>
            <p:nvPr/>
          </p:nvCxnSpPr>
          <p:spPr>
            <a:xfrm flipH="1">
              <a:off x="6543677" y="4235956"/>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1F8F3F08-5450-4EC3-9E4D-B5B4F901B07D}"/>
                </a:ext>
              </a:extLst>
            </p:cNvPr>
            <p:cNvSpPr txBox="1"/>
            <p:nvPr/>
          </p:nvSpPr>
          <p:spPr>
            <a:xfrm>
              <a:off x="6991352" y="4512181"/>
              <a:ext cx="4239341" cy="584775"/>
            </a:xfrm>
            <a:prstGeom prst="rect">
              <a:avLst/>
            </a:prstGeom>
            <a:noFill/>
          </p:spPr>
          <p:txBody>
            <a:bodyPr wrap="square" rtlCol="0">
              <a:spAutoFit/>
            </a:bodyPr>
            <a:lstStyle/>
            <a:p>
              <a:r>
                <a:rPr lang="zh-CN" altLang="en-US" sz="3200" dirty="0">
                  <a:solidFill>
                    <a:srgbClr val="0079BF"/>
                  </a:solidFill>
                  <a:latin typeface="微软雅黑" panose="020B0503020204020204" pitchFamily="34" charset="-122"/>
                  <a:ea typeface="微软雅黑" panose="020B0503020204020204" pitchFamily="34" charset="-122"/>
                </a:rPr>
                <a:t>结论和展望</a:t>
              </a:r>
              <a:endParaRPr lang="en-US" altLang="zh-CN" sz="3200" dirty="0">
                <a:solidFill>
                  <a:srgbClr val="0079B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9869478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C541B40-CC28-4730-970E-526632855036}"/>
              </a:ext>
            </a:extLst>
          </p:cNvPr>
          <p:cNvSpPr>
            <a:spLocks noGrp="1"/>
          </p:cNvSpPr>
          <p:nvPr>
            <p:ph type="body" sz="quarter" idx="13"/>
          </p:nvPr>
        </p:nvSpPr>
        <p:spPr/>
        <p:txBody>
          <a:bodyPr/>
          <a:lstStyle/>
          <a:p>
            <a:r>
              <a:rPr lang="zh-CN" altLang="en-US" dirty="0"/>
              <a:t>结论与展望</a:t>
            </a:r>
            <a:endParaRPr lang="zh-SG" altLang="en-US" dirty="0"/>
          </a:p>
        </p:txBody>
      </p:sp>
      <p:sp>
        <p:nvSpPr>
          <p:cNvPr id="3" name="文本框 2">
            <a:extLst>
              <a:ext uri="{FF2B5EF4-FFF2-40B4-BE49-F238E27FC236}">
                <a16:creationId xmlns:a16="http://schemas.microsoft.com/office/drawing/2014/main" id="{968BB237-0E81-4F57-BC97-BDE9F13048FB}"/>
              </a:ext>
            </a:extLst>
          </p:cNvPr>
          <p:cNvSpPr txBox="1"/>
          <p:nvPr/>
        </p:nvSpPr>
        <p:spPr>
          <a:xfrm>
            <a:off x="1343025" y="1677669"/>
            <a:ext cx="1238250" cy="584775"/>
          </a:xfrm>
          <a:prstGeom prst="rect">
            <a:avLst/>
          </a:prstGeom>
          <a:noFill/>
        </p:spPr>
        <p:txBody>
          <a:bodyPr wrap="square" rtlCol="0">
            <a:spAutoFit/>
          </a:bodyPr>
          <a:lstStyle/>
          <a:p>
            <a:r>
              <a:rPr lang="zh-CN" altLang="en-US" sz="3200" b="1" dirty="0"/>
              <a:t>结论</a:t>
            </a:r>
            <a:endParaRPr lang="zh-SG" altLang="en-US" sz="3200" b="1" dirty="0"/>
          </a:p>
        </p:txBody>
      </p:sp>
      <p:sp>
        <p:nvSpPr>
          <p:cNvPr id="6" name="文本框 5">
            <a:extLst>
              <a:ext uri="{FF2B5EF4-FFF2-40B4-BE49-F238E27FC236}">
                <a16:creationId xmlns:a16="http://schemas.microsoft.com/office/drawing/2014/main" id="{0C91B243-5528-4F3E-96EC-C8C2B73AEC3F}"/>
              </a:ext>
            </a:extLst>
          </p:cNvPr>
          <p:cNvSpPr txBox="1"/>
          <p:nvPr/>
        </p:nvSpPr>
        <p:spPr>
          <a:xfrm>
            <a:off x="2171700" y="3038475"/>
            <a:ext cx="7391400" cy="1384995"/>
          </a:xfrm>
          <a:prstGeom prst="rect">
            <a:avLst/>
          </a:prstGeom>
          <a:noFill/>
        </p:spPr>
        <p:txBody>
          <a:bodyPr wrap="square" rtlCol="0">
            <a:spAutoFit/>
          </a:bodyPr>
          <a:lstStyle/>
          <a:p>
            <a:r>
              <a:rPr lang="en-US" altLang="zh-CN" sz="2800" dirty="0"/>
              <a:t>Rust</a:t>
            </a:r>
            <a:r>
              <a:rPr lang="zh-CN" altLang="en-US" sz="2800" dirty="0"/>
              <a:t>确实是一个优秀的并发编程语言。性能优秀，开发迅速；但学习曲线陡峭，实际表现也并不能实现</a:t>
            </a:r>
            <a:r>
              <a:rPr lang="en-US" altLang="zh-CN" sz="2800" dirty="0"/>
              <a:t>fearless concurrency</a:t>
            </a:r>
            <a:r>
              <a:rPr lang="zh-CN" altLang="en-US" sz="2800" dirty="0"/>
              <a:t>。</a:t>
            </a:r>
            <a:endParaRPr lang="en-US" altLang="zh-CN" sz="2800" dirty="0"/>
          </a:p>
        </p:txBody>
      </p:sp>
    </p:spTree>
    <p:extLst>
      <p:ext uri="{BB962C8B-B14F-4D97-AF65-F5344CB8AC3E}">
        <p14:creationId xmlns:p14="http://schemas.microsoft.com/office/powerpoint/2010/main" val="3387332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895EE74A-0A4A-4B81-AC65-82E79480A90A}"/>
              </a:ext>
            </a:extLst>
          </p:cNvPr>
          <p:cNvSpPr>
            <a:spLocks noGrp="1"/>
          </p:cNvSpPr>
          <p:nvPr>
            <p:ph type="body" sz="quarter" idx="13"/>
          </p:nvPr>
        </p:nvSpPr>
        <p:spPr/>
        <p:txBody>
          <a:bodyPr/>
          <a:lstStyle/>
          <a:p>
            <a:r>
              <a:rPr lang="zh-CN" altLang="en-US" dirty="0"/>
              <a:t>结论与展望</a:t>
            </a:r>
            <a:endParaRPr lang="zh-SG" altLang="en-US" dirty="0"/>
          </a:p>
        </p:txBody>
      </p:sp>
      <p:sp>
        <p:nvSpPr>
          <p:cNvPr id="3" name="文本框 2">
            <a:extLst>
              <a:ext uri="{FF2B5EF4-FFF2-40B4-BE49-F238E27FC236}">
                <a16:creationId xmlns:a16="http://schemas.microsoft.com/office/drawing/2014/main" id="{90033C31-767B-4C69-B581-379129DFABAE}"/>
              </a:ext>
            </a:extLst>
          </p:cNvPr>
          <p:cNvSpPr txBox="1"/>
          <p:nvPr/>
        </p:nvSpPr>
        <p:spPr>
          <a:xfrm>
            <a:off x="1343025" y="1677669"/>
            <a:ext cx="1238250" cy="584775"/>
          </a:xfrm>
          <a:prstGeom prst="rect">
            <a:avLst/>
          </a:prstGeom>
          <a:noFill/>
        </p:spPr>
        <p:txBody>
          <a:bodyPr wrap="square" rtlCol="0">
            <a:spAutoFit/>
          </a:bodyPr>
          <a:lstStyle/>
          <a:p>
            <a:r>
              <a:rPr lang="zh-CN" altLang="en-US" sz="3200" b="1" dirty="0"/>
              <a:t>展望</a:t>
            </a:r>
            <a:endParaRPr lang="zh-SG" altLang="en-US" sz="3200" b="1" dirty="0"/>
          </a:p>
        </p:txBody>
      </p:sp>
      <p:sp>
        <p:nvSpPr>
          <p:cNvPr id="4" name="文本框 3">
            <a:extLst>
              <a:ext uri="{FF2B5EF4-FFF2-40B4-BE49-F238E27FC236}">
                <a16:creationId xmlns:a16="http://schemas.microsoft.com/office/drawing/2014/main" id="{A7410355-E5F8-4309-A500-AB620F2BFFD4}"/>
              </a:ext>
            </a:extLst>
          </p:cNvPr>
          <p:cNvSpPr txBox="1"/>
          <p:nvPr/>
        </p:nvSpPr>
        <p:spPr>
          <a:xfrm>
            <a:off x="1828800" y="2171700"/>
            <a:ext cx="9639300" cy="3023072"/>
          </a:xfrm>
          <a:prstGeom prst="rect">
            <a:avLst/>
          </a:prstGeom>
          <a:noFill/>
        </p:spPr>
        <p:txBody>
          <a:bodyPr wrap="square" rtlCol="0">
            <a:spAutoFit/>
          </a:bodyPr>
          <a:lstStyle/>
          <a:p>
            <a:pPr marL="342900" lvl="0" indent="-342900" algn="just">
              <a:lnSpc>
                <a:spcPct val="150000"/>
              </a:lnSpc>
              <a:spcBef>
                <a:spcPts val="600"/>
              </a:spcBef>
              <a:buFont typeface="+mj-lt"/>
              <a:buAutoNum type="arabicPeriod"/>
            </a:pPr>
            <a:r>
              <a:rPr lang="zh-CN" altLang="zh-SG" sz="2400" kern="100" dirty="0">
                <a:effectLst/>
                <a:latin typeface="Times New Roman" panose="02020603050405020304" pitchFamily="18" charset="0"/>
                <a:ea typeface="宋体" panose="02010600030101010101" pitchFamily="2" charset="-122"/>
                <a:cs typeface="Times New Roman" panose="02020603050405020304" pitchFamily="18" charset="0"/>
              </a:rPr>
              <a:t>本文给出的代码尚不能在取样线程结束后就立刻进行取样结果的收集与合并。</a:t>
            </a:r>
            <a:r>
              <a:rPr lang="zh-CN" altLang="en-US" sz="2400" kern="100" dirty="0">
                <a:effectLst/>
                <a:latin typeface="Times New Roman" panose="02020603050405020304" pitchFamily="18" charset="0"/>
                <a:ea typeface="宋体" panose="02010600030101010101" pitchFamily="2" charset="-122"/>
                <a:cs typeface="Times New Roman" panose="02020603050405020304" pitchFamily="18" charset="0"/>
              </a:rPr>
              <a:t>需要</a:t>
            </a:r>
            <a:r>
              <a:rPr lang="zh-CN" altLang="zh-SG" sz="2400" kern="100" dirty="0">
                <a:effectLst/>
                <a:latin typeface="Times New Roman" panose="02020603050405020304" pitchFamily="18" charset="0"/>
                <a:ea typeface="宋体" panose="02010600030101010101" pitchFamily="2" charset="-122"/>
                <a:cs typeface="Times New Roman" panose="02020603050405020304" pitchFamily="18" charset="0"/>
              </a:rPr>
              <a:t>使用消息传递重新设计线程间的协作方式</a:t>
            </a:r>
            <a:r>
              <a:rPr lang="zh-CN" altLang="en-US" sz="2400" kern="1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SG" sz="24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gn="just">
              <a:lnSpc>
                <a:spcPct val="150000"/>
              </a:lnSpc>
              <a:spcBef>
                <a:spcPts val="600"/>
              </a:spcBef>
              <a:buFont typeface="+mj-lt"/>
              <a:buAutoNum type="arabicPeriod"/>
            </a:pPr>
            <a:r>
              <a:rPr lang="zh-CN" altLang="zh-SG" sz="2400" kern="100" dirty="0">
                <a:effectLst/>
                <a:latin typeface="Times New Roman" panose="02020603050405020304" pitchFamily="18" charset="0"/>
                <a:ea typeface="宋体" panose="02010600030101010101" pitchFamily="2" charset="-122"/>
                <a:cs typeface="Times New Roman" panose="02020603050405020304" pitchFamily="18" charset="0"/>
              </a:rPr>
              <a:t>尝试以异步编程编程范式实现并行蓄水池算法。</a:t>
            </a:r>
          </a:p>
          <a:p>
            <a:pPr marL="342900" lvl="0" indent="-342900" algn="just">
              <a:lnSpc>
                <a:spcPct val="150000"/>
              </a:lnSpc>
              <a:spcBef>
                <a:spcPts val="600"/>
              </a:spcBef>
              <a:buFont typeface="+mj-lt"/>
              <a:buAutoNum type="arabicPeriod"/>
            </a:pPr>
            <a:r>
              <a:rPr lang="zh-CN" altLang="zh-SG" sz="2400" kern="100" dirty="0">
                <a:effectLst/>
                <a:latin typeface="Times New Roman" panose="02020603050405020304" pitchFamily="18" charset="0"/>
                <a:ea typeface="宋体" panose="02010600030101010101" pitchFamily="2" charset="-122"/>
                <a:cs typeface="Times New Roman" panose="02020603050405020304" pitchFamily="18" charset="0"/>
              </a:rPr>
              <a:t>使用线程池技术实现并行蓄水池算法合并取样结果的部分。</a:t>
            </a:r>
          </a:p>
          <a:p>
            <a:pPr marL="342900" lvl="0" indent="-342900" algn="just">
              <a:lnSpc>
                <a:spcPct val="150000"/>
              </a:lnSpc>
              <a:spcBef>
                <a:spcPts val="600"/>
              </a:spcBef>
              <a:buFont typeface="+mj-lt"/>
              <a:buAutoNum type="arabicPeriod"/>
            </a:pPr>
            <a:r>
              <a:rPr lang="zh-CN" altLang="zh-SG" sz="2400" kern="100" dirty="0">
                <a:effectLst/>
                <a:latin typeface="Times New Roman" panose="02020603050405020304" pitchFamily="18" charset="0"/>
                <a:ea typeface="宋体" panose="02010600030101010101" pitchFamily="2" charset="-122"/>
                <a:cs typeface="Times New Roman" panose="02020603050405020304" pitchFamily="18" charset="0"/>
              </a:rPr>
              <a:t>对使用特征对象带来的性能波动给出一个合理的解释。</a:t>
            </a:r>
          </a:p>
        </p:txBody>
      </p:sp>
    </p:spTree>
    <p:extLst>
      <p:ext uri="{BB962C8B-B14F-4D97-AF65-F5344CB8AC3E}">
        <p14:creationId xmlns:p14="http://schemas.microsoft.com/office/powerpoint/2010/main" val="36256810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2" cstate="email">
            <a:extLst>
              <a:ext uri="{28A0092B-C50C-407E-A947-70E740481C1C}">
                <a14:useLocalDpi xmlns:a14="http://schemas.microsoft.com/office/drawing/2010/main"/>
              </a:ext>
            </a:extLst>
          </a:blip>
          <a:srcRect l="-2830" t="-2596"/>
          <a:stretch/>
        </p:blipFill>
        <p:spPr>
          <a:xfrm>
            <a:off x="5961335" y="3846315"/>
            <a:ext cx="6230665" cy="3011685"/>
          </a:xfrm>
          <a:prstGeom prst="rect">
            <a:avLst/>
          </a:prstGeom>
        </p:spPr>
      </p:pic>
      <p:sp>
        <p:nvSpPr>
          <p:cNvPr id="2" name="矩形 1"/>
          <p:cNvSpPr/>
          <p:nvPr/>
        </p:nvSpPr>
        <p:spPr>
          <a:xfrm>
            <a:off x="0" y="2349000"/>
            <a:ext cx="8763000" cy="2160000"/>
          </a:xfrm>
          <a:prstGeom prst="rect">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 name="文本框 2"/>
          <p:cNvSpPr txBox="1"/>
          <p:nvPr/>
        </p:nvSpPr>
        <p:spPr>
          <a:xfrm>
            <a:off x="1234440" y="2797314"/>
            <a:ext cx="7239000" cy="707886"/>
          </a:xfrm>
          <a:prstGeom prst="rect">
            <a:avLst/>
          </a:prstGeom>
          <a:noFill/>
        </p:spPr>
        <p:txBody>
          <a:bodyPr wrap="square" rtlCol="0">
            <a:spAutoFit/>
          </a:bodyPr>
          <a:lstStyle/>
          <a:p>
            <a:pPr algn="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谢谢聆听！</a:t>
            </a:r>
          </a:p>
        </p:txBody>
      </p:sp>
      <p:sp>
        <p:nvSpPr>
          <p:cNvPr id="4" name="文本框 3"/>
          <p:cNvSpPr txBox="1"/>
          <p:nvPr/>
        </p:nvSpPr>
        <p:spPr>
          <a:xfrm>
            <a:off x="1234440" y="3642360"/>
            <a:ext cx="7239000" cy="369332"/>
          </a:xfrm>
          <a:prstGeom prst="rect">
            <a:avLst/>
          </a:prstGeom>
          <a:noFill/>
        </p:spPr>
        <p:txBody>
          <a:bodyPr wrap="square" rtlCol="0">
            <a:spAutoFit/>
          </a:bodyPr>
          <a:lstStyle/>
          <a:p>
            <a:pPr algn="r"/>
            <a:r>
              <a:rPr lang="en-US" altLang="zh-CN" dirty="0">
                <a:solidFill>
                  <a:schemeClr val="bg1"/>
                </a:solidFill>
                <a:latin typeface="Arial" panose="020B0604020202020204" pitchFamily="34" charset="0"/>
                <a:ea typeface="微软雅黑" panose="020B0503020204020204" pitchFamily="34" charset="-122"/>
                <a:sym typeface="Arial" panose="020B0604020202020204" pitchFamily="34" charset="0"/>
              </a:rPr>
              <a:t>Thanks for listening</a:t>
            </a:r>
            <a:r>
              <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rPr>
              <a:t>！</a:t>
            </a:r>
          </a:p>
        </p:txBody>
      </p:sp>
      <p:cxnSp>
        <p:nvCxnSpPr>
          <p:cNvPr id="5" name="直接连接符 4"/>
          <p:cNvCxnSpPr/>
          <p:nvPr/>
        </p:nvCxnSpPr>
        <p:spPr>
          <a:xfrm>
            <a:off x="3307080" y="3566160"/>
            <a:ext cx="516636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8704678" y="2677345"/>
            <a:ext cx="2278520" cy="784830"/>
          </a:xfrm>
          <a:prstGeom prst="rect">
            <a:avLst/>
          </a:prstGeom>
          <a:noFill/>
        </p:spPr>
        <p:txBody>
          <a:bodyPr wrap="square" rtlCol="0">
            <a:spAutoFit/>
          </a:bodyPr>
          <a:lstStyle/>
          <a:p>
            <a:pPr>
              <a:spcAft>
                <a:spcPts val="600"/>
              </a:spcAft>
            </a:pPr>
            <a:r>
              <a:rPr lang="zh-CN" altLang="en-US" sz="2000" b="1" dirty="0">
                <a:solidFill>
                  <a:srgbClr val="0076B8"/>
                </a:solidFill>
                <a:latin typeface="Arial" panose="020B0604020202020204" pitchFamily="34" charset="0"/>
                <a:ea typeface="微软雅黑" panose="020B0503020204020204" pitchFamily="34" charset="-122"/>
                <a:sym typeface="Arial" panose="020B0604020202020204" pitchFamily="34" charset="0"/>
              </a:rPr>
              <a:t>李云汉</a:t>
            </a:r>
            <a:endParaRPr lang="en-US" altLang="zh-CN" sz="2000" b="1" dirty="0">
              <a:solidFill>
                <a:srgbClr val="0076B8"/>
              </a:solidFill>
              <a:latin typeface="Arial" panose="020B0604020202020204" pitchFamily="34" charset="0"/>
              <a:ea typeface="微软雅黑" panose="020B0503020204020204" pitchFamily="34" charset="-122"/>
              <a:sym typeface="Arial" panose="020B0604020202020204" pitchFamily="34" charset="0"/>
            </a:endParaRPr>
          </a:p>
          <a:p>
            <a:pPr>
              <a:spcAft>
                <a:spcPts val="600"/>
              </a:spcAft>
            </a:pPr>
            <a:r>
              <a:rPr lang="zh-CN" altLang="en-US" sz="2000" dirty="0">
                <a:solidFill>
                  <a:srgbClr val="0076B8"/>
                </a:solidFill>
                <a:latin typeface="Arial" panose="020B0604020202020204" pitchFamily="34" charset="0"/>
                <a:ea typeface="微软雅黑" panose="020B0503020204020204" pitchFamily="34" charset="-122"/>
                <a:sym typeface="Arial" panose="020B0604020202020204" pitchFamily="34" charset="0"/>
              </a:rPr>
              <a:t>计算机与信息学院</a:t>
            </a:r>
          </a:p>
        </p:txBody>
      </p:sp>
      <p:pic>
        <p:nvPicPr>
          <p:cNvPr id="11" name="图片 10"/>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869813" y="2566003"/>
            <a:ext cx="1725994" cy="1725994"/>
          </a:xfrm>
          <a:prstGeom prst="rect">
            <a:avLst/>
          </a:prstGeom>
        </p:spPr>
      </p:pic>
      <p:sp>
        <p:nvSpPr>
          <p:cNvPr id="13" name="矩形 12"/>
          <p:cNvSpPr/>
          <p:nvPr/>
        </p:nvSpPr>
        <p:spPr>
          <a:xfrm>
            <a:off x="10887342" y="2349000"/>
            <a:ext cx="1304658" cy="2160000"/>
          </a:xfrm>
          <a:prstGeom prst="rect">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文本框 14"/>
          <p:cNvSpPr txBox="1"/>
          <p:nvPr/>
        </p:nvSpPr>
        <p:spPr>
          <a:xfrm>
            <a:off x="8831013" y="3862864"/>
            <a:ext cx="1766769" cy="415498"/>
          </a:xfrm>
          <a:prstGeom prst="rect">
            <a:avLst/>
          </a:prstGeom>
          <a:noFill/>
        </p:spPr>
        <p:txBody>
          <a:bodyPr wrap="square" rtlCol="0">
            <a:spAutoFit/>
          </a:bodyPr>
          <a:lstStyle/>
          <a:p>
            <a:r>
              <a:rPr lang="zh-CN" altLang="en-US" sz="105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基于</a:t>
            </a:r>
            <a:r>
              <a:rPr lang="en-US" altLang="zh-CN" sz="105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Rust</a:t>
            </a:r>
            <a:r>
              <a:rPr lang="zh-CN" altLang="en-US" sz="105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的高并发场景技术探索与应用</a:t>
            </a:r>
          </a:p>
        </p:txBody>
      </p:sp>
    </p:spTree>
    <p:extLst>
      <p:ext uri="{BB962C8B-B14F-4D97-AF65-F5344CB8AC3E}">
        <p14:creationId xmlns:p14="http://schemas.microsoft.com/office/powerpoint/2010/main" val="2494476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7D7ABD2-D8DF-44D7-B658-4D18F2F4256A}"/>
              </a:ext>
            </a:extLst>
          </p:cNvPr>
          <p:cNvSpPr>
            <a:spLocks noGrp="1"/>
          </p:cNvSpPr>
          <p:nvPr>
            <p:ph type="body" sz="quarter" idx="13"/>
          </p:nvPr>
        </p:nvSpPr>
        <p:spPr/>
        <p:txBody>
          <a:bodyPr/>
          <a:lstStyle/>
          <a:p>
            <a:r>
              <a:rPr lang="zh-CN" altLang="en-US" dirty="0"/>
              <a:t>研究背景及意义</a:t>
            </a:r>
            <a:r>
              <a:rPr lang="en-US" altLang="zh-CN" dirty="0"/>
              <a:t>·</a:t>
            </a:r>
            <a:r>
              <a:rPr lang="zh-CN" altLang="en-US" dirty="0"/>
              <a:t>高并发编程</a:t>
            </a:r>
          </a:p>
        </p:txBody>
      </p:sp>
      <p:pic>
        <p:nvPicPr>
          <p:cNvPr id="4" name="图片 3">
            <a:extLst>
              <a:ext uri="{FF2B5EF4-FFF2-40B4-BE49-F238E27FC236}">
                <a16:creationId xmlns:a16="http://schemas.microsoft.com/office/drawing/2014/main" id="{DB026962-EF40-4B8B-9B68-640D9278462F}"/>
              </a:ext>
            </a:extLst>
          </p:cNvPr>
          <p:cNvPicPr>
            <a:picLocks noChangeAspect="1"/>
          </p:cNvPicPr>
          <p:nvPr/>
        </p:nvPicPr>
        <p:blipFill>
          <a:blip r:embed="rId3"/>
          <a:stretch>
            <a:fillRect/>
          </a:stretch>
        </p:blipFill>
        <p:spPr>
          <a:xfrm>
            <a:off x="573930" y="1832762"/>
            <a:ext cx="3062715" cy="1014554"/>
          </a:xfrm>
          <a:prstGeom prst="rect">
            <a:avLst/>
          </a:prstGeom>
        </p:spPr>
      </p:pic>
      <p:pic>
        <p:nvPicPr>
          <p:cNvPr id="4098" name="Picture 2">
            <a:extLst>
              <a:ext uri="{FF2B5EF4-FFF2-40B4-BE49-F238E27FC236}">
                <a16:creationId xmlns:a16="http://schemas.microsoft.com/office/drawing/2014/main" id="{721A8176-0E95-49CC-B23F-11C454326FD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80492" y="3544977"/>
            <a:ext cx="3356153" cy="1981200"/>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927A70A1-B929-4216-B06A-8453DFBE348C}"/>
              </a:ext>
            </a:extLst>
          </p:cNvPr>
          <p:cNvSpPr txBox="1"/>
          <p:nvPr/>
        </p:nvSpPr>
        <p:spPr>
          <a:xfrm>
            <a:off x="3312160" y="2595438"/>
            <a:ext cx="8879840" cy="2192075"/>
          </a:xfrm>
          <a:prstGeom prst="rect">
            <a:avLst/>
          </a:prstGeom>
          <a:noFill/>
        </p:spPr>
        <p:txBody>
          <a:bodyPr wrap="square">
            <a:spAutoFit/>
          </a:bodyPr>
          <a:lstStyle/>
          <a:p>
            <a:pPr marL="342900" lvl="0" indent="-342900" algn="just">
              <a:lnSpc>
                <a:spcPct val="200000"/>
              </a:lnSpc>
              <a:buFont typeface="+mj-lt"/>
              <a:buAutoNum type="arabicPeriod"/>
            </a:pPr>
            <a:r>
              <a:rPr lang="zh-CN" altLang="zh-SG" sz="2400" b="1" kern="100" dirty="0">
                <a:effectLst/>
                <a:latin typeface="Times New Roman" panose="02020603050405020304" pitchFamily="18" charset="0"/>
                <a:ea typeface="宋体" panose="02010600030101010101" pitchFamily="2" charset="-122"/>
                <a:cs typeface="Times New Roman" panose="02020603050405020304" pitchFamily="18" charset="0"/>
              </a:rPr>
              <a:t>花钱添置服务器组建服务器集群，使用性能更好的硬件设备</a:t>
            </a:r>
          </a:p>
          <a:p>
            <a:pPr marL="342900" lvl="0" indent="-342900" algn="just">
              <a:lnSpc>
                <a:spcPct val="200000"/>
              </a:lnSpc>
              <a:buFont typeface="+mj-lt"/>
              <a:buAutoNum type="arabicPeriod"/>
            </a:pPr>
            <a:r>
              <a:rPr lang="zh-CN" altLang="zh-SG" sz="2400" b="1" kern="100" dirty="0">
                <a:effectLst/>
                <a:latin typeface="Times New Roman" panose="02020603050405020304" pitchFamily="18" charset="0"/>
                <a:ea typeface="宋体" panose="02010600030101010101" pitchFamily="2" charset="-122"/>
                <a:cs typeface="Times New Roman" panose="02020603050405020304" pitchFamily="18" charset="0"/>
              </a:rPr>
              <a:t>为服务器设计多层次结构，添加负载均衡策略</a:t>
            </a:r>
          </a:p>
          <a:p>
            <a:pPr marL="342900" lvl="0" indent="-342900" algn="just">
              <a:lnSpc>
                <a:spcPct val="200000"/>
              </a:lnSpc>
              <a:buFont typeface="+mj-lt"/>
              <a:buAutoNum type="arabicPeriod"/>
            </a:pPr>
            <a:r>
              <a:rPr lang="zh-CN" altLang="zh-SG" sz="2400" b="1" kern="100" dirty="0">
                <a:effectLst/>
                <a:latin typeface="Times New Roman" panose="02020603050405020304" pitchFamily="18" charset="0"/>
                <a:ea typeface="宋体" panose="02010600030101010101" pitchFamily="2" charset="-122"/>
                <a:cs typeface="Times New Roman" panose="02020603050405020304" pitchFamily="18" charset="0"/>
              </a:rPr>
              <a:t>从软件层面入手，</a:t>
            </a:r>
            <a:r>
              <a:rPr lang="zh-CN" altLang="zh-SG" sz="2400" b="1"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使用多线程技术、更快的语言等</a:t>
            </a:r>
          </a:p>
        </p:txBody>
      </p:sp>
    </p:spTree>
    <p:extLst>
      <p:ext uri="{BB962C8B-B14F-4D97-AF65-F5344CB8AC3E}">
        <p14:creationId xmlns:p14="http://schemas.microsoft.com/office/powerpoint/2010/main" val="2701654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zh-CN" altLang="en-US" dirty="0"/>
              <a:t>研究背景及意义</a:t>
            </a:r>
            <a:r>
              <a:rPr lang="en-US" altLang="zh-CN" dirty="0"/>
              <a:t>·Rust</a:t>
            </a:r>
            <a:r>
              <a:rPr lang="zh-CN" altLang="en-US" dirty="0"/>
              <a:t>语言</a:t>
            </a:r>
          </a:p>
        </p:txBody>
      </p:sp>
      <p:grpSp>
        <p:nvGrpSpPr>
          <p:cNvPr id="4" name="组合 3">
            <a:extLst>
              <a:ext uri="{FF2B5EF4-FFF2-40B4-BE49-F238E27FC236}">
                <a16:creationId xmlns:a16="http://schemas.microsoft.com/office/drawing/2014/main" id="{5E88A6A7-A6FC-4E81-ABEB-DEA97BA2B8F9}"/>
              </a:ext>
            </a:extLst>
          </p:cNvPr>
          <p:cNvGrpSpPr/>
          <p:nvPr/>
        </p:nvGrpSpPr>
        <p:grpSpPr>
          <a:xfrm>
            <a:off x="2398851" y="2527461"/>
            <a:ext cx="8049006" cy="2909678"/>
            <a:chOff x="2398851" y="2527460"/>
            <a:chExt cx="8049006" cy="2909679"/>
          </a:xfrm>
        </p:grpSpPr>
        <p:pic>
          <p:nvPicPr>
            <p:cNvPr id="1026" name="Picture 2" descr="A bright orange crab icon">
              <a:extLst>
                <a:ext uri="{FF2B5EF4-FFF2-40B4-BE49-F238E27FC236}">
                  <a16:creationId xmlns:a16="http://schemas.microsoft.com/office/drawing/2014/main" id="{7C23B8B4-F489-49FA-A57D-E4E68A4350B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35584" y="2644139"/>
              <a:ext cx="2354580" cy="156972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 capitalized letter R set into a sprocket">
              <a:extLst>
                <a:ext uri="{FF2B5EF4-FFF2-40B4-BE49-F238E27FC236}">
                  <a16:creationId xmlns:a16="http://schemas.microsoft.com/office/drawing/2014/main" id="{E4B7AF59-2A04-42C3-B9FF-59DEDC215A5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84198" y="2527460"/>
              <a:ext cx="1832460" cy="1832460"/>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92156530-A523-4021-AEB4-976DFBEE697B}"/>
                </a:ext>
              </a:extLst>
            </p:cNvPr>
            <p:cNvSpPr txBox="1"/>
            <p:nvPr/>
          </p:nvSpPr>
          <p:spPr>
            <a:xfrm>
              <a:off x="2398851" y="4359921"/>
              <a:ext cx="8049006" cy="1077218"/>
            </a:xfrm>
            <a:prstGeom prst="rect">
              <a:avLst/>
            </a:prstGeom>
            <a:noFill/>
          </p:spPr>
          <p:txBody>
            <a:bodyPr wrap="square" rtlCol="0">
              <a:spAutoFit/>
            </a:bodyPr>
            <a:lstStyle/>
            <a:p>
              <a:r>
                <a:rPr lang="en-US" altLang="zh-CN" sz="3200" b="1" dirty="0">
                  <a:latin typeface="Arial Black" panose="020B0A04020102020204" pitchFamily="34" charset="0"/>
                </a:rPr>
                <a:t>Rust Programming Language</a:t>
              </a:r>
            </a:p>
            <a:p>
              <a:r>
                <a:rPr lang="en-US" altLang="zh-CN" sz="3200" b="1" dirty="0">
                  <a:latin typeface="Arial Black" panose="020B0A04020102020204" pitchFamily="34" charset="0"/>
                </a:rPr>
                <a:t> </a:t>
              </a:r>
              <a:endParaRPr lang="zh-SG" altLang="en-US" sz="3200" b="1" dirty="0">
                <a:latin typeface="Arial Black" panose="020B0A04020102020204" pitchFamily="34" charset="0"/>
              </a:endParaRPr>
            </a:p>
          </p:txBody>
        </p:sp>
      </p:grpSp>
    </p:spTree>
    <p:extLst>
      <p:ext uri="{BB962C8B-B14F-4D97-AF65-F5344CB8AC3E}">
        <p14:creationId xmlns:p14="http://schemas.microsoft.com/office/powerpoint/2010/main" val="1175773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zh-CN" altLang="en-US" dirty="0"/>
              <a:t>研究背景及意义</a:t>
            </a:r>
            <a:r>
              <a:rPr lang="en-US" altLang="zh-CN" dirty="0"/>
              <a:t>·Rust</a:t>
            </a:r>
            <a:r>
              <a:rPr lang="zh-CN" altLang="en-US" dirty="0"/>
              <a:t>的语言特性</a:t>
            </a:r>
          </a:p>
        </p:txBody>
      </p:sp>
      <p:sp>
        <p:nvSpPr>
          <p:cNvPr id="4" name="文本框 3">
            <a:extLst>
              <a:ext uri="{FF2B5EF4-FFF2-40B4-BE49-F238E27FC236}">
                <a16:creationId xmlns:a16="http://schemas.microsoft.com/office/drawing/2014/main" id="{2F637FA0-8567-415E-B47D-F30FD26CF6D5}"/>
              </a:ext>
            </a:extLst>
          </p:cNvPr>
          <p:cNvSpPr txBox="1"/>
          <p:nvPr/>
        </p:nvSpPr>
        <p:spPr>
          <a:xfrm>
            <a:off x="1160271" y="2177127"/>
            <a:ext cx="10333229" cy="2893100"/>
          </a:xfrm>
          <a:prstGeom prst="rect">
            <a:avLst/>
          </a:prstGeom>
          <a:noFill/>
        </p:spPr>
        <p:txBody>
          <a:bodyPr wrap="square" rtlCol="0">
            <a:spAutoFit/>
          </a:bodyPr>
          <a:lstStyle/>
          <a:p>
            <a:pPr>
              <a:spcBef>
                <a:spcPts val="1200"/>
              </a:spcBef>
            </a:pPr>
            <a:r>
              <a:rPr lang="zh-CN" altLang="en-US" sz="3200" dirty="0"/>
              <a:t>开发者声称，</a:t>
            </a:r>
            <a:r>
              <a:rPr lang="en-US" altLang="zh-CN" sz="3200" dirty="0"/>
              <a:t>Rust</a:t>
            </a:r>
            <a:r>
              <a:rPr lang="zh-CN" altLang="en-US" sz="3200" dirty="0"/>
              <a:t>凭借</a:t>
            </a:r>
            <a:r>
              <a:rPr lang="zh-CN" altLang="en-US" sz="3200" dirty="0">
                <a:solidFill>
                  <a:srgbClr val="FF0000"/>
                </a:solidFill>
              </a:rPr>
              <a:t>所有权</a:t>
            </a:r>
            <a:r>
              <a:rPr lang="zh-CN" altLang="en-US" sz="3200" dirty="0"/>
              <a:t>与</a:t>
            </a:r>
            <a:r>
              <a:rPr lang="zh-CN" altLang="en-US" sz="3200" dirty="0">
                <a:solidFill>
                  <a:srgbClr val="FF0000"/>
                </a:solidFill>
              </a:rPr>
              <a:t>类型系统</a:t>
            </a:r>
            <a:r>
              <a:rPr lang="zh-CN" altLang="en-US" sz="3200" dirty="0"/>
              <a:t>实现了：</a:t>
            </a:r>
            <a:endParaRPr lang="en-US" altLang="zh-CN" sz="3200" dirty="0"/>
          </a:p>
          <a:p>
            <a:pPr marL="285750" indent="-285750">
              <a:spcBef>
                <a:spcPts val="1200"/>
              </a:spcBef>
              <a:buFont typeface="Arial" panose="020B0604020202020204" pitchFamily="34" charset="0"/>
              <a:buChar char="•"/>
            </a:pPr>
            <a:r>
              <a:rPr lang="zh-CN" altLang="en-US" sz="4000" dirty="0">
                <a:solidFill>
                  <a:srgbClr val="00B050"/>
                </a:solidFill>
              </a:rPr>
              <a:t>没有</a:t>
            </a:r>
            <a:r>
              <a:rPr lang="en-US" altLang="zh-CN" sz="4000" dirty="0">
                <a:solidFill>
                  <a:srgbClr val="00B050"/>
                </a:solidFill>
              </a:rPr>
              <a:t>GC</a:t>
            </a:r>
            <a:r>
              <a:rPr lang="zh-CN" altLang="en-US" sz="4000" dirty="0">
                <a:solidFill>
                  <a:srgbClr val="00B050"/>
                </a:solidFill>
              </a:rPr>
              <a:t>，也不用手动管理资源，运行速度快</a:t>
            </a:r>
            <a:endParaRPr lang="en-US" altLang="zh-CN" sz="4000" dirty="0">
              <a:solidFill>
                <a:srgbClr val="00B050"/>
              </a:solidFill>
            </a:endParaRPr>
          </a:p>
          <a:p>
            <a:pPr marL="285750" indent="-285750">
              <a:spcBef>
                <a:spcPts val="1200"/>
              </a:spcBef>
              <a:buFont typeface="Arial" panose="020B0604020202020204" pitchFamily="34" charset="0"/>
              <a:buChar char="•"/>
            </a:pPr>
            <a:r>
              <a:rPr lang="zh-CN" altLang="en-US" sz="4000" dirty="0">
                <a:solidFill>
                  <a:srgbClr val="00B050"/>
                </a:solidFill>
              </a:rPr>
              <a:t>内存安全</a:t>
            </a:r>
            <a:endParaRPr lang="en-US" altLang="zh-CN" sz="4000" dirty="0">
              <a:solidFill>
                <a:srgbClr val="00B050"/>
              </a:solidFill>
            </a:endParaRPr>
          </a:p>
          <a:p>
            <a:pPr marL="285750" indent="-285750">
              <a:spcBef>
                <a:spcPts val="1200"/>
              </a:spcBef>
              <a:buFont typeface="Arial" panose="020B0604020202020204" pitchFamily="34" charset="0"/>
              <a:buChar char="•"/>
            </a:pPr>
            <a:r>
              <a:rPr lang="en-US" altLang="zh-CN" sz="4000" dirty="0">
                <a:solidFill>
                  <a:srgbClr val="00B050"/>
                </a:solidFill>
              </a:rPr>
              <a:t>Fearless Concurrency</a:t>
            </a:r>
            <a:endParaRPr lang="zh-SG" altLang="en-US" sz="4000" dirty="0">
              <a:solidFill>
                <a:srgbClr val="00B050"/>
              </a:solidFill>
            </a:endParaRPr>
          </a:p>
        </p:txBody>
      </p:sp>
    </p:spTree>
    <p:extLst>
      <p:ext uri="{BB962C8B-B14F-4D97-AF65-F5344CB8AC3E}">
        <p14:creationId xmlns:p14="http://schemas.microsoft.com/office/powerpoint/2010/main" val="3125850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平行四边形 26"/>
          <p:cNvSpPr/>
          <p:nvPr/>
        </p:nvSpPr>
        <p:spPr>
          <a:xfrm>
            <a:off x="1" y="0"/>
            <a:ext cx="3478214" cy="6858000"/>
          </a:xfrm>
          <a:prstGeom prst="parallelogram">
            <a:avLst>
              <a:gd name="adj" fmla="val 32668"/>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6143" y="579315"/>
            <a:ext cx="2394674" cy="13063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600" b="1" dirty="0">
                <a:solidFill>
                  <a:schemeClr val="bg1"/>
                </a:solidFill>
                <a:latin typeface="微软雅黑" panose="020B0503020204020204" pitchFamily="34" charset="-122"/>
                <a:ea typeface="微软雅黑" panose="020B0503020204020204" pitchFamily="34" charset="-122"/>
              </a:rPr>
              <a:t>目 录</a:t>
            </a:r>
            <a:endParaRPr lang="en-US" altLang="zh-CN" sz="6600" b="1" dirty="0">
              <a:solidFill>
                <a:schemeClr val="bg1"/>
              </a:solidFill>
              <a:latin typeface="微软雅黑" panose="020B0503020204020204" pitchFamily="34" charset="-122"/>
              <a:ea typeface="微软雅黑" panose="020B0503020204020204" pitchFamily="34" charset="-122"/>
            </a:endParaRPr>
          </a:p>
          <a:p>
            <a:pPr algn="ctr"/>
            <a:r>
              <a:rPr lang="en-US" altLang="zh-CN" sz="2800" dirty="0">
                <a:solidFill>
                  <a:schemeClr val="bg1"/>
                </a:solidFill>
                <a:latin typeface="微软雅黑" panose="020B0503020204020204" pitchFamily="34" charset="-122"/>
                <a:ea typeface="微软雅黑" panose="020B0503020204020204" pitchFamily="34" charset="-122"/>
              </a:rPr>
              <a:t>CONTESTS</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9528307" y="344099"/>
            <a:ext cx="2207560" cy="697048"/>
            <a:chOff x="1416158" y="1776709"/>
            <a:chExt cx="2425399" cy="765832"/>
          </a:xfrm>
        </p:grpSpPr>
        <p:pic>
          <p:nvPicPr>
            <p:cNvPr id="25" name="图片 2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073496" y="1840839"/>
              <a:ext cx="1768061" cy="637573"/>
            </a:xfrm>
            <a:prstGeom prst="rect">
              <a:avLst/>
            </a:prstGeom>
          </p:spPr>
        </p:pic>
        <p:pic>
          <p:nvPicPr>
            <p:cNvPr id="26" name="图片 2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416158" y="1776709"/>
              <a:ext cx="765832" cy="765832"/>
            </a:xfrm>
            <a:prstGeom prst="rect">
              <a:avLst/>
            </a:prstGeom>
          </p:spPr>
        </p:pic>
      </p:grpSp>
      <p:grpSp>
        <p:nvGrpSpPr>
          <p:cNvPr id="30" name="组合 29"/>
          <p:cNvGrpSpPr/>
          <p:nvPr/>
        </p:nvGrpSpPr>
        <p:grpSpPr>
          <a:xfrm>
            <a:off x="3595617" y="2603786"/>
            <a:ext cx="4884184" cy="1041707"/>
            <a:chOff x="6346509" y="1960043"/>
            <a:chExt cx="4884184" cy="1041707"/>
          </a:xfrm>
        </p:grpSpPr>
        <p:sp>
          <p:nvSpPr>
            <p:cNvPr id="34" name="文本框 33"/>
            <p:cNvSpPr txBox="1"/>
            <p:nvPr/>
          </p:nvSpPr>
          <p:spPr>
            <a:xfrm>
              <a:off x="6346509" y="1960043"/>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1</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5" name="直接连接符 34"/>
            <p:cNvCxnSpPr/>
            <p:nvPr/>
          </p:nvCxnSpPr>
          <p:spPr>
            <a:xfrm flipH="1">
              <a:off x="6543677" y="2140750"/>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991352" y="2416975"/>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研究背景和意义</a:t>
              </a:r>
            </a:p>
          </p:txBody>
        </p:sp>
      </p:grpSp>
      <p:grpSp>
        <p:nvGrpSpPr>
          <p:cNvPr id="37" name="组合 36"/>
          <p:cNvGrpSpPr/>
          <p:nvPr/>
        </p:nvGrpSpPr>
        <p:grpSpPr>
          <a:xfrm>
            <a:off x="7720773" y="2603786"/>
            <a:ext cx="4884184" cy="1041707"/>
            <a:chOff x="6346509" y="3007646"/>
            <a:chExt cx="4884184" cy="1041707"/>
          </a:xfrm>
        </p:grpSpPr>
        <p:sp>
          <p:nvSpPr>
            <p:cNvPr id="38" name="文本框 37"/>
            <p:cNvSpPr txBox="1"/>
            <p:nvPr/>
          </p:nvSpPr>
          <p:spPr>
            <a:xfrm>
              <a:off x="6346509" y="3007646"/>
              <a:ext cx="545342" cy="830997"/>
            </a:xfrm>
            <a:prstGeom prst="rect">
              <a:avLst/>
            </a:prstGeom>
            <a:noFill/>
          </p:spPr>
          <p:txBody>
            <a:bodyPr wrap="none" rtlCol="0">
              <a:spAutoFit/>
            </a:bodyPr>
            <a:lstStyle/>
            <a:p>
              <a:r>
                <a:rPr lang="en-US" altLang="zh-CN" sz="4800" dirty="0">
                  <a:solidFill>
                    <a:srgbClr val="0079BF"/>
                  </a:solidFill>
                  <a:latin typeface="微软雅黑" panose="020B0503020204020204" pitchFamily="34" charset="-122"/>
                  <a:ea typeface="微软雅黑" panose="020B0503020204020204" pitchFamily="34" charset="-122"/>
                  <a:cs typeface="Times New Roman" panose="02020603050405020304" pitchFamily="18" charset="0"/>
                </a:rPr>
                <a:t>2</a:t>
              </a:r>
              <a:endParaRPr lang="zh-CN" altLang="en-US" sz="4800" dirty="0">
                <a:solidFill>
                  <a:srgbClr val="0079BF"/>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flipH="1">
              <a:off x="6543677" y="3188353"/>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6991352" y="3464578"/>
              <a:ext cx="4239341" cy="584775"/>
            </a:xfrm>
            <a:prstGeom prst="rect">
              <a:avLst/>
            </a:prstGeom>
            <a:noFill/>
          </p:spPr>
          <p:txBody>
            <a:bodyPr wrap="square" rtlCol="0">
              <a:spAutoFit/>
            </a:bodyPr>
            <a:lstStyle/>
            <a:p>
              <a:r>
                <a:rPr lang="zh-CN" altLang="en-US" sz="3200" dirty="0">
                  <a:solidFill>
                    <a:srgbClr val="0079BF"/>
                  </a:solidFill>
                  <a:latin typeface="微软雅黑" panose="020B0503020204020204" pitchFamily="34" charset="-122"/>
                  <a:ea typeface="微软雅黑" panose="020B0503020204020204" pitchFamily="34" charset="-122"/>
                </a:rPr>
                <a:t>蓄水池采样算法</a:t>
              </a:r>
              <a:endParaRPr lang="en-US" altLang="zh-CN" sz="3200" dirty="0">
                <a:solidFill>
                  <a:srgbClr val="0079BF"/>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3595617" y="3711008"/>
            <a:ext cx="4884184" cy="1041707"/>
            <a:chOff x="6346509" y="4055249"/>
            <a:chExt cx="4884184" cy="1041707"/>
          </a:xfrm>
        </p:grpSpPr>
        <p:sp>
          <p:nvSpPr>
            <p:cNvPr id="42" name="文本框 41"/>
            <p:cNvSpPr txBox="1"/>
            <p:nvPr/>
          </p:nvSpPr>
          <p:spPr>
            <a:xfrm>
              <a:off x="6346509" y="4055249"/>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3</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43" name="直接连接符 42"/>
            <p:cNvCxnSpPr/>
            <p:nvPr/>
          </p:nvCxnSpPr>
          <p:spPr>
            <a:xfrm flipH="1">
              <a:off x="6543677" y="4235956"/>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6991352" y="4512181"/>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代码构建</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5" name="组合 44"/>
          <p:cNvGrpSpPr/>
          <p:nvPr/>
        </p:nvGrpSpPr>
        <p:grpSpPr>
          <a:xfrm>
            <a:off x="7720773" y="3721237"/>
            <a:ext cx="4884184" cy="1041707"/>
            <a:chOff x="6346509" y="5102851"/>
            <a:chExt cx="4884184" cy="1041707"/>
          </a:xfrm>
        </p:grpSpPr>
        <p:sp>
          <p:nvSpPr>
            <p:cNvPr id="46" name="文本框 45"/>
            <p:cNvSpPr txBox="1"/>
            <p:nvPr/>
          </p:nvSpPr>
          <p:spPr>
            <a:xfrm>
              <a:off x="6346509" y="5102851"/>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4</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0" name="直接连接符 49"/>
            <p:cNvCxnSpPr/>
            <p:nvPr/>
          </p:nvCxnSpPr>
          <p:spPr>
            <a:xfrm flipH="1">
              <a:off x="6543677" y="5283558"/>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4" name="文本框 53"/>
            <p:cNvSpPr txBox="1"/>
            <p:nvPr/>
          </p:nvSpPr>
          <p:spPr>
            <a:xfrm>
              <a:off x="6991352" y="5559783"/>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实证分析</a:t>
              </a:r>
            </a:p>
          </p:txBody>
        </p:sp>
      </p:grpSp>
      <p:sp>
        <p:nvSpPr>
          <p:cNvPr id="2" name="文本框 1">
            <a:extLst>
              <a:ext uri="{FF2B5EF4-FFF2-40B4-BE49-F238E27FC236}">
                <a16:creationId xmlns:a16="http://schemas.microsoft.com/office/drawing/2014/main" id="{37808880-1A02-4E82-884F-9F556DF9CD53}"/>
              </a:ext>
            </a:extLst>
          </p:cNvPr>
          <p:cNvSpPr txBox="1"/>
          <p:nvPr/>
        </p:nvSpPr>
        <p:spPr>
          <a:xfrm>
            <a:off x="3868288" y="1498079"/>
            <a:ext cx="6036880" cy="461665"/>
          </a:xfrm>
          <a:prstGeom prst="rect">
            <a:avLst/>
          </a:prstGeom>
          <a:noFill/>
        </p:spPr>
        <p:txBody>
          <a:bodyPr wrap="square" rtlCol="0">
            <a:spAutoFit/>
          </a:bodyPr>
          <a:lstStyle/>
          <a:p>
            <a:r>
              <a:rPr lang="zh-CN" altLang="en-US" sz="2400" dirty="0">
                <a:solidFill>
                  <a:srgbClr val="0079BF"/>
                </a:solidFill>
                <a:latin typeface="方正粗宋简体" panose="03000509000000000000" pitchFamily="65" charset="-122"/>
                <a:ea typeface="方正粗宋简体" panose="03000509000000000000" pitchFamily="65" charset="-122"/>
              </a:rPr>
              <a:t>基于</a:t>
            </a:r>
            <a:r>
              <a:rPr lang="en-US" altLang="zh-CN" sz="2400" dirty="0">
                <a:solidFill>
                  <a:srgbClr val="0079BF"/>
                </a:solidFill>
                <a:latin typeface="方正粗宋简体" panose="03000509000000000000" pitchFamily="65" charset="-122"/>
                <a:ea typeface="方正粗宋简体" panose="03000509000000000000" pitchFamily="65" charset="-122"/>
              </a:rPr>
              <a:t>Rust</a:t>
            </a:r>
            <a:r>
              <a:rPr lang="zh-CN" altLang="en-US" sz="2400" dirty="0">
                <a:solidFill>
                  <a:srgbClr val="0079BF"/>
                </a:solidFill>
                <a:latin typeface="方正粗宋简体" panose="03000509000000000000" pitchFamily="65" charset="-122"/>
                <a:ea typeface="方正粗宋简体" panose="03000509000000000000" pitchFamily="65" charset="-122"/>
              </a:rPr>
              <a:t>的高并发场景技术探索与应用</a:t>
            </a:r>
            <a:endParaRPr lang="zh-SG" altLang="en-US" dirty="0"/>
          </a:p>
        </p:txBody>
      </p:sp>
      <p:grpSp>
        <p:nvGrpSpPr>
          <p:cNvPr id="29" name="组合 28">
            <a:extLst>
              <a:ext uri="{FF2B5EF4-FFF2-40B4-BE49-F238E27FC236}">
                <a16:creationId xmlns:a16="http://schemas.microsoft.com/office/drawing/2014/main" id="{2E5BAEB6-8AD5-412B-9570-9D0085EA3CEA}"/>
              </a:ext>
            </a:extLst>
          </p:cNvPr>
          <p:cNvGrpSpPr/>
          <p:nvPr/>
        </p:nvGrpSpPr>
        <p:grpSpPr>
          <a:xfrm>
            <a:off x="3595617" y="4998937"/>
            <a:ext cx="4884184" cy="1041707"/>
            <a:chOff x="6346509" y="4055249"/>
            <a:chExt cx="4884184" cy="1041707"/>
          </a:xfrm>
        </p:grpSpPr>
        <p:sp>
          <p:nvSpPr>
            <p:cNvPr id="31" name="文本框 30">
              <a:extLst>
                <a:ext uri="{FF2B5EF4-FFF2-40B4-BE49-F238E27FC236}">
                  <a16:creationId xmlns:a16="http://schemas.microsoft.com/office/drawing/2014/main" id="{69B2228E-8CB3-4DA8-946A-7806F90519B0}"/>
                </a:ext>
              </a:extLst>
            </p:cNvPr>
            <p:cNvSpPr txBox="1"/>
            <p:nvPr/>
          </p:nvSpPr>
          <p:spPr>
            <a:xfrm>
              <a:off x="6346509" y="4055249"/>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5</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2" name="直接连接符 31">
              <a:extLst>
                <a:ext uri="{FF2B5EF4-FFF2-40B4-BE49-F238E27FC236}">
                  <a16:creationId xmlns:a16="http://schemas.microsoft.com/office/drawing/2014/main" id="{AD820025-2BD4-4711-A5D3-A0D592819F1A}"/>
                </a:ext>
              </a:extLst>
            </p:cNvPr>
            <p:cNvCxnSpPr/>
            <p:nvPr/>
          </p:nvCxnSpPr>
          <p:spPr>
            <a:xfrm flipH="1">
              <a:off x="6543677" y="4235956"/>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1F8F3F08-5450-4EC3-9E4D-B5B4F901B07D}"/>
                </a:ext>
              </a:extLst>
            </p:cNvPr>
            <p:cNvSpPr txBox="1"/>
            <p:nvPr/>
          </p:nvSpPr>
          <p:spPr>
            <a:xfrm>
              <a:off x="6991352" y="4512181"/>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结论和展望</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836523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061EC8C-53BD-4982-8EC3-035ABC83E9B1}"/>
              </a:ext>
            </a:extLst>
          </p:cNvPr>
          <p:cNvSpPr>
            <a:spLocks noGrp="1"/>
          </p:cNvSpPr>
          <p:nvPr>
            <p:ph type="body" sz="quarter" idx="13"/>
          </p:nvPr>
        </p:nvSpPr>
        <p:spPr/>
        <p:txBody>
          <a:bodyPr>
            <a:normAutofit/>
          </a:bodyPr>
          <a:lstStyle/>
          <a:p>
            <a:r>
              <a:rPr lang="zh-CN" altLang="en-US" dirty="0"/>
              <a:t>蓄水池采样算法</a:t>
            </a:r>
            <a:r>
              <a:rPr lang="en-US" altLang="zh-CN" dirty="0"/>
              <a:t>·</a:t>
            </a:r>
            <a:r>
              <a:rPr lang="zh-CN" altLang="en-US" dirty="0"/>
              <a:t>朴素的采样算法</a:t>
            </a:r>
            <a:endParaRPr lang="zh-SG" altLang="en-US" dirty="0"/>
          </a:p>
        </p:txBody>
      </p:sp>
      <p:grpSp>
        <p:nvGrpSpPr>
          <p:cNvPr id="4" name="组合 3">
            <a:extLst>
              <a:ext uri="{FF2B5EF4-FFF2-40B4-BE49-F238E27FC236}">
                <a16:creationId xmlns:a16="http://schemas.microsoft.com/office/drawing/2014/main" id="{051B13AF-A863-4B1E-A874-21DAE1C3F4FE}"/>
              </a:ext>
            </a:extLst>
          </p:cNvPr>
          <p:cNvGrpSpPr/>
          <p:nvPr/>
        </p:nvGrpSpPr>
        <p:grpSpPr>
          <a:xfrm>
            <a:off x="89839" y="1335354"/>
            <a:ext cx="5469763" cy="531576"/>
            <a:chOff x="270162" y="737755"/>
            <a:chExt cx="5469763" cy="531576"/>
          </a:xfrm>
        </p:grpSpPr>
        <p:sp>
          <p:nvSpPr>
            <p:cNvPr id="5" name="矩形 4">
              <a:extLst>
                <a:ext uri="{FF2B5EF4-FFF2-40B4-BE49-F238E27FC236}">
                  <a16:creationId xmlns:a16="http://schemas.microsoft.com/office/drawing/2014/main" id="{8F35B696-2B95-4DA4-B494-568AC1D5767E}"/>
                </a:ext>
              </a:extLst>
            </p:cNvPr>
            <p:cNvSpPr/>
            <p:nvPr/>
          </p:nvSpPr>
          <p:spPr>
            <a:xfrm>
              <a:off x="1330036" y="737755"/>
              <a:ext cx="529937" cy="5091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SG" altLang="en-US" sz="2400"/>
            </a:p>
          </p:txBody>
        </p:sp>
        <p:sp>
          <p:nvSpPr>
            <p:cNvPr id="6" name="矩形 5">
              <a:extLst>
                <a:ext uri="{FF2B5EF4-FFF2-40B4-BE49-F238E27FC236}">
                  <a16:creationId xmlns:a16="http://schemas.microsoft.com/office/drawing/2014/main" id="{D78E6873-CD3A-4B21-B3CA-8214650AFA53}"/>
                </a:ext>
              </a:extLst>
            </p:cNvPr>
            <p:cNvSpPr/>
            <p:nvPr/>
          </p:nvSpPr>
          <p:spPr>
            <a:xfrm>
              <a:off x="2389910" y="737755"/>
              <a:ext cx="529937" cy="5091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tx1"/>
                  </a:solidFill>
                </a:rPr>
                <a:t>元素</a:t>
              </a:r>
              <a:endParaRPr lang="zh-SG" altLang="en-US" sz="2400" dirty="0">
                <a:solidFill>
                  <a:schemeClr val="tx1"/>
                </a:solidFill>
              </a:endParaRPr>
            </a:p>
          </p:txBody>
        </p:sp>
        <p:sp>
          <p:nvSpPr>
            <p:cNvPr id="7" name="矩形 6">
              <a:extLst>
                <a:ext uri="{FF2B5EF4-FFF2-40B4-BE49-F238E27FC236}">
                  <a16:creationId xmlns:a16="http://schemas.microsoft.com/office/drawing/2014/main" id="{B22E0111-73E0-4AF3-81F6-0A891B2FD68C}"/>
                </a:ext>
              </a:extLst>
            </p:cNvPr>
            <p:cNvSpPr/>
            <p:nvPr/>
          </p:nvSpPr>
          <p:spPr>
            <a:xfrm>
              <a:off x="1859973" y="737755"/>
              <a:ext cx="529937" cy="5091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SG" altLang="en-US" sz="2400"/>
            </a:p>
          </p:txBody>
        </p:sp>
        <p:sp>
          <p:nvSpPr>
            <p:cNvPr id="8" name="矩形 7">
              <a:extLst>
                <a:ext uri="{FF2B5EF4-FFF2-40B4-BE49-F238E27FC236}">
                  <a16:creationId xmlns:a16="http://schemas.microsoft.com/office/drawing/2014/main" id="{A9DE327E-4140-44F9-939E-4E73ADFD841C}"/>
                </a:ext>
              </a:extLst>
            </p:cNvPr>
            <p:cNvSpPr/>
            <p:nvPr/>
          </p:nvSpPr>
          <p:spPr>
            <a:xfrm>
              <a:off x="270162" y="737755"/>
              <a:ext cx="529937" cy="50915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SG" altLang="en-US" sz="2400"/>
            </a:p>
          </p:txBody>
        </p:sp>
        <p:sp>
          <p:nvSpPr>
            <p:cNvPr id="9" name="文本框 8">
              <a:extLst>
                <a:ext uri="{FF2B5EF4-FFF2-40B4-BE49-F238E27FC236}">
                  <a16:creationId xmlns:a16="http://schemas.microsoft.com/office/drawing/2014/main" id="{F876A2F9-B947-44C2-BFD2-D06EF2AF275B}"/>
                </a:ext>
              </a:extLst>
            </p:cNvPr>
            <p:cNvSpPr txBox="1"/>
            <p:nvPr/>
          </p:nvSpPr>
          <p:spPr>
            <a:xfrm>
              <a:off x="800099" y="737755"/>
              <a:ext cx="665019" cy="461665"/>
            </a:xfrm>
            <a:prstGeom prst="rect">
              <a:avLst/>
            </a:prstGeom>
            <a:noFill/>
          </p:spPr>
          <p:txBody>
            <a:bodyPr wrap="square" rtlCol="0">
              <a:spAutoFit/>
            </a:bodyPr>
            <a:lstStyle/>
            <a:p>
              <a:r>
                <a:rPr lang="en-US" altLang="zh-CN" sz="2400" dirty="0"/>
                <a:t>……</a:t>
              </a:r>
              <a:endParaRPr lang="zh-SG" altLang="en-US" sz="2400" dirty="0"/>
            </a:p>
          </p:txBody>
        </p:sp>
        <p:sp>
          <p:nvSpPr>
            <p:cNvPr id="10" name="文本框 9">
              <a:extLst>
                <a:ext uri="{FF2B5EF4-FFF2-40B4-BE49-F238E27FC236}">
                  <a16:creationId xmlns:a16="http://schemas.microsoft.com/office/drawing/2014/main" id="{EC51F61B-BD43-4EA9-8E67-F7611D63E5CB}"/>
                </a:ext>
              </a:extLst>
            </p:cNvPr>
            <p:cNvSpPr txBox="1"/>
            <p:nvPr/>
          </p:nvSpPr>
          <p:spPr>
            <a:xfrm>
              <a:off x="3096492" y="807666"/>
              <a:ext cx="2643433" cy="461665"/>
            </a:xfrm>
            <a:prstGeom prst="rect">
              <a:avLst/>
            </a:prstGeom>
            <a:noFill/>
          </p:spPr>
          <p:txBody>
            <a:bodyPr wrap="square" rtlCol="0">
              <a:spAutoFit/>
            </a:bodyPr>
            <a:lstStyle/>
            <a:p>
              <a:r>
                <a:rPr lang="zh-CN" altLang="en-US" sz="2400" dirty="0"/>
                <a:t>数据流（长度为</a:t>
              </a:r>
              <a:r>
                <a:rPr lang="en-US" altLang="zh-CN" sz="2400" dirty="0"/>
                <a:t>N</a:t>
              </a:r>
              <a:r>
                <a:rPr lang="zh-CN" altLang="en-US" sz="2400" dirty="0"/>
                <a:t>）</a:t>
              </a:r>
              <a:endParaRPr lang="zh-SG" altLang="en-US" sz="2400" dirty="0"/>
            </a:p>
          </p:txBody>
        </p:sp>
      </p:grpSp>
      <p:sp>
        <p:nvSpPr>
          <p:cNvPr id="11" name="泪滴形 10">
            <a:extLst>
              <a:ext uri="{FF2B5EF4-FFF2-40B4-BE49-F238E27FC236}">
                <a16:creationId xmlns:a16="http://schemas.microsoft.com/office/drawing/2014/main" id="{67F122CD-2827-4D19-A951-1DE912729F87}"/>
              </a:ext>
            </a:extLst>
          </p:cNvPr>
          <p:cNvSpPr/>
          <p:nvPr/>
        </p:nvSpPr>
        <p:spPr>
          <a:xfrm rot="18797662">
            <a:off x="2370761" y="2067212"/>
            <a:ext cx="217886" cy="174717"/>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SG" altLang="en-US"/>
          </a:p>
        </p:txBody>
      </p:sp>
      <p:sp>
        <p:nvSpPr>
          <p:cNvPr id="12" name="箭头: 下 11">
            <a:extLst>
              <a:ext uri="{FF2B5EF4-FFF2-40B4-BE49-F238E27FC236}">
                <a16:creationId xmlns:a16="http://schemas.microsoft.com/office/drawing/2014/main" id="{5ECEAEC9-D83A-47AD-B200-C0393F18851E}"/>
              </a:ext>
            </a:extLst>
          </p:cNvPr>
          <p:cNvSpPr/>
          <p:nvPr/>
        </p:nvSpPr>
        <p:spPr>
          <a:xfrm rot="1837668">
            <a:off x="2174784" y="2855327"/>
            <a:ext cx="160151" cy="437547"/>
          </a:xfrm>
          <a:prstGeom prst="downArrow">
            <a:avLst/>
          </a:prstGeom>
          <a:solidFill>
            <a:schemeClr val="accent1">
              <a:lumMod val="60000"/>
              <a:lumOff val="40000"/>
            </a:schemeClr>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SG" altLang="en-US"/>
          </a:p>
        </p:txBody>
      </p:sp>
      <p:sp>
        <p:nvSpPr>
          <p:cNvPr id="13" name="箭头: 下 12">
            <a:extLst>
              <a:ext uri="{FF2B5EF4-FFF2-40B4-BE49-F238E27FC236}">
                <a16:creationId xmlns:a16="http://schemas.microsoft.com/office/drawing/2014/main" id="{16076FAF-F505-4A81-8FF5-8E5FCA3EABC3}"/>
              </a:ext>
            </a:extLst>
          </p:cNvPr>
          <p:cNvSpPr/>
          <p:nvPr/>
        </p:nvSpPr>
        <p:spPr>
          <a:xfrm rot="19725656">
            <a:off x="2842899" y="2849205"/>
            <a:ext cx="160151" cy="437547"/>
          </a:xfrm>
          <a:prstGeom prst="downArrow">
            <a:avLst/>
          </a:prstGeom>
          <a:solidFill>
            <a:schemeClr val="accent1">
              <a:lumMod val="60000"/>
              <a:lumOff val="40000"/>
            </a:schemeClr>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SG" altLang="en-US"/>
          </a:p>
        </p:txBody>
      </p:sp>
      <p:sp>
        <p:nvSpPr>
          <p:cNvPr id="14" name="矩形: 圆角 13">
            <a:extLst>
              <a:ext uri="{FF2B5EF4-FFF2-40B4-BE49-F238E27FC236}">
                <a16:creationId xmlns:a16="http://schemas.microsoft.com/office/drawing/2014/main" id="{DB999933-D389-4516-850F-BB941F80755C}"/>
              </a:ext>
            </a:extLst>
          </p:cNvPr>
          <p:cNvSpPr/>
          <p:nvPr/>
        </p:nvSpPr>
        <p:spPr>
          <a:xfrm>
            <a:off x="2617995" y="4003653"/>
            <a:ext cx="2286951" cy="987418"/>
          </a:xfrm>
          <a:prstGeom prst="roundRect">
            <a:avLst/>
          </a:prstGeom>
          <a:solidFill>
            <a:srgbClr val="1E6F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蓄水池（大小为</a:t>
            </a:r>
            <a:r>
              <a:rPr lang="en-US" altLang="zh-CN" dirty="0"/>
              <a:t>k</a:t>
            </a:r>
            <a:r>
              <a:rPr lang="zh-CN" altLang="en-US" dirty="0"/>
              <a:t>）</a:t>
            </a:r>
            <a:endParaRPr lang="zh-SG" altLang="en-US" dirty="0"/>
          </a:p>
        </p:txBody>
      </p:sp>
      <p:grpSp>
        <p:nvGrpSpPr>
          <p:cNvPr id="15" name="组合 14">
            <a:extLst>
              <a:ext uri="{FF2B5EF4-FFF2-40B4-BE49-F238E27FC236}">
                <a16:creationId xmlns:a16="http://schemas.microsoft.com/office/drawing/2014/main" id="{8F7531C6-946A-4210-ADED-D65BD8BF517D}"/>
              </a:ext>
            </a:extLst>
          </p:cNvPr>
          <p:cNvGrpSpPr/>
          <p:nvPr/>
        </p:nvGrpSpPr>
        <p:grpSpPr>
          <a:xfrm>
            <a:off x="1497902" y="3024833"/>
            <a:ext cx="2263568" cy="2744682"/>
            <a:chOff x="1716801" y="2219867"/>
            <a:chExt cx="2263568" cy="2744682"/>
          </a:xfrm>
        </p:grpSpPr>
        <p:cxnSp>
          <p:nvCxnSpPr>
            <p:cNvPr id="16" name="直接连接符 15">
              <a:extLst>
                <a:ext uri="{FF2B5EF4-FFF2-40B4-BE49-F238E27FC236}">
                  <a16:creationId xmlns:a16="http://schemas.microsoft.com/office/drawing/2014/main" id="{EBAB5A47-2125-4688-83E8-96E0BAB76F3D}"/>
                </a:ext>
              </a:extLst>
            </p:cNvPr>
            <p:cNvCxnSpPr/>
            <p:nvPr/>
          </p:nvCxnSpPr>
          <p:spPr>
            <a:xfrm flipH="1">
              <a:off x="1716802" y="2219867"/>
              <a:ext cx="564307" cy="835270"/>
            </a:xfrm>
            <a:prstGeom prst="line">
              <a:avLst/>
            </a:prstGeom>
          </p:spPr>
          <p:style>
            <a:lnRef idx="2">
              <a:schemeClr val="dk1"/>
            </a:lnRef>
            <a:fillRef idx="0">
              <a:schemeClr val="dk1"/>
            </a:fillRef>
            <a:effectRef idx="1">
              <a:schemeClr val="dk1"/>
            </a:effectRef>
            <a:fontRef idx="minor">
              <a:schemeClr val="tx1"/>
            </a:fontRef>
          </p:style>
        </p:cxnSp>
        <p:cxnSp>
          <p:nvCxnSpPr>
            <p:cNvPr id="17" name="直接连接符 16">
              <a:extLst>
                <a:ext uri="{FF2B5EF4-FFF2-40B4-BE49-F238E27FC236}">
                  <a16:creationId xmlns:a16="http://schemas.microsoft.com/office/drawing/2014/main" id="{F0897B7B-0348-4CD7-9DB3-CA32B8F20E31}"/>
                </a:ext>
              </a:extLst>
            </p:cNvPr>
            <p:cNvCxnSpPr>
              <a:cxnSpLocks/>
            </p:cNvCxnSpPr>
            <p:nvPr/>
          </p:nvCxnSpPr>
          <p:spPr>
            <a:xfrm flipH="1">
              <a:off x="2028308" y="2286762"/>
              <a:ext cx="610285" cy="929129"/>
            </a:xfrm>
            <a:prstGeom prst="line">
              <a:avLst/>
            </a:prstGeom>
          </p:spPr>
          <p:style>
            <a:lnRef idx="2">
              <a:schemeClr val="dk1"/>
            </a:lnRef>
            <a:fillRef idx="0">
              <a:schemeClr val="dk1"/>
            </a:fillRef>
            <a:effectRef idx="1">
              <a:schemeClr val="dk1"/>
            </a:effectRef>
            <a:fontRef idx="minor">
              <a:schemeClr val="tx1"/>
            </a:fontRef>
          </p:style>
        </p:cxnSp>
        <p:cxnSp>
          <p:nvCxnSpPr>
            <p:cNvPr id="18" name="直接连接符 17">
              <a:extLst>
                <a:ext uri="{FF2B5EF4-FFF2-40B4-BE49-F238E27FC236}">
                  <a16:creationId xmlns:a16="http://schemas.microsoft.com/office/drawing/2014/main" id="{596AC739-0FDD-4B94-9F6B-0551164866D0}"/>
                </a:ext>
              </a:extLst>
            </p:cNvPr>
            <p:cNvCxnSpPr>
              <a:cxnSpLocks/>
            </p:cNvCxnSpPr>
            <p:nvPr/>
          </p:nvCxnSpPr>
          <p:spPr>
            <a:xfrm>
              <a:off x="1716802" y="3055137"/>
              <a:ext cx="0" cy="1148172"/>
            </a:xfrm>
            <a:prstGeom prst="line">
              <a:avLst/>
            </a:prstGeom>
          </p:spPr>
          <p:style>
            <a:lnRef idx="2">
              <a:schemeClr val="dk1"/>
            </a:lnRef>
            <a:fillRef idx="0">
              <a:schemeClr val="dk1"/>
            </a:fillRef>
            <a:effectRef idx="1">
              <a:schemeClr val="dk1"/>
            </a:effectRef>
            <a:fontRef idx="minor">
              <a:schemeClr val="tx1"/>
            </a:fontRef>
          </p:style>
        </p:cxnSp>
        <p:cxnSp>
          <p:nvCxnSpPr>
            <p:cNvPr id="19" name="直接连接符 18">
              <a:extLst>
                <a:ext uri="{FF2B5EF4-FFF2-40B4-BE49-F238E27FC236}">
                  <a16:creationId xmlns:a16="http://schemas.microsoft.com/office/drawing/2014/main" id="{DBED9C5F-8F51-4069-8DFA-69545D74A0E7}"/>
                </a:ext>
              </a:extLst>
            </p:cNvPr>
            <p:cNvCxnSpPr/>
            <p:nvPr/>
          </p:nvCxnSpPr>
          <p:spPr>
            <a:xfrm>
              <a:off x="2028307" y="3215891"/>
              <a:ext cx="0" cy="987418"/>
            </a:xfrm>
            <a:prstGeom prst="line">
              <a:avLst/>
            </a:prstGeom>
          </p:spPr>
          <p:style>
            <a:lnRef idx="2">
              <a:schemeClr val="dk1"/>
            </a:lnRef>
            <a:fillRef idx="0">
              <a:schemeClr val="dk1"/>
            </a:fillRef>
            <a:effectRef idx="1">
              <a:schemeClr val="dk1"/>
            </a:effectRef>
            <a:fontRef idx="minor">
              <a:schemeClr val="tx1"/>
            </a:fontRef>
          </p:style>
        </p:cxnSp>
        <p:cxnSp>
          <p:nvCxnSpPr>
            <p:cNvPr id="20" name="直接连接符 19">
              <a:extLst>
                <a:ext uri="{FF2B5EF4-FFF2-40B4-BE49-F238E27FC236}">
                  <a16:creationId xmlns:a16="http://schemas.microsoft.com/office/drawing/2014/main" id="{F0DE3B57-6AE5-4952-926A-E17C1A2B5D61}"/>
                </a:ext>
              </a:extLst>
            </p:cNvPr>
            <p:cNvCxnSpPr>
              <a:cxnSpLocks/>
            </p:cNvCxnSpPr>
            <p:nvPr/>
          </p:nvCxnSpPr>
          <p:spPr>
            <a:xfrm>
              <a:off x="2978123" y="2303966"/>
              <a:ext cx="610466" cy="824810"/>
            </a:xfrm>
            <a:prstGeom prst="line">
              <a:avLst/>
            </a:prstGeom>
          </p:spPr>
          <p:style>
            <a:lnRef idx="2">
              <a:schemeClr val="dk1"/>
            </a:lnRef>
            <a:fillRef idx="0">
              <a:schemeClr val="dk1"/>
            </a:fillRef>
            <a:effectRef idx="1">
              <a:schemeClr val="dk1"/>
            </a:effectRef>
            <a:fontRef idx="minor">
              <a:schemeClr val="tx1"/>
            </a:fontRef>
          </p:style>
        </p:cxnSp>
        <p:cxnSp>
          <p:nvCxnSpPr>
            <p:cNvPr id="21" name="直接连接符 20">
              <a:extLst>
                <a:ext uri="{FF2B5EF4-FFF2-40B4-BE49-F238E27FC236}">
                  <a16:creationId xmlns:a16="http://schemas.microsoft.com/office/drawing/2014/main" id="{EF8DD605-B5A1-4DB6-9318-820D65BF2F6C}"/>
                </a:ext>
              </a:extLst>
            </p:cNvPr>
            <p:cNvCxnSpPr>
              <a:cxnSpLocks/>
            </p:cNvCxnSpPr>
            <p:nvPr/>
          </p:nvCxnSpPr>
          <p:spPr>
            <a:xfrm>
              <a:off x="3369903" y="2286762"/>
              <a:ext cx="610465" cy="830016"/>
            </a:xfrm>
            <a:prstGeom prst="line">
              <a:avLst/>
            </a:prstGeom>
          </p:spPr>
          <p:style>
            <a:lnRef idx="2">
              <a:schemeClr val="dk1"/>
            </a:lnRef>
            <a:fillRef idx="0">
              <a:schemeClr val="dk1"/>
            </a:fillRef>
            <a:effectRef idx="1">
              <a:schemeClr val="dk1"/>
            </a:effectRef>
            <a:fontRef idx="minor">
              <a:schemeClr val="tx1"/>
            </a:fontRef>
          </p:style>
        </p:cxnSp>
        <p:cxnSp>
          <p:nvCxnSpPr>
            <p:cNvPr id="22" name="直接连接符 21">
              <a:extLst>
                <a:ext uri="{FF2B5EF4-FFF2-40B4-BE49-F238E27FC236}">
                  <a16:creationId xmlns:a16="http://schemas.microsoft.com/office/drawing/2014/main" id="{C5ACD330-706D-4070-AF52-C4DEAF750B5B}"/>
                </a:ext>
              </a:extLst>
            </p:cNvPr>
            <p:cNvCxnSpPr>
              <a:cxnSpLocks/>
            </p:cNvCxnSpPr>
            <p:nvPr/>
          </p:nvCxnSpPr>
          <p:spPr>
            <a:xfrm>
              <a:off x="2028307" y="4203309"/>
              <a:ext cx="808587" cy="761240"/>
            </a:xfrm>
            <a:prstGeom prst="line">
              <a:avLst/>
            </a:prstGeom>
          </p:spPr>
          <p:style>
            <a:lnRef idx="2">
              <a:schemeClr val="dk1"/>
            </a:lnRef>
            <a:fillRef idx="0">
              <a:schemeClr val="dk1"/>
            </a:fillRef>
            <a:effectRef idx="1">
              <a:schemeClr val="dk1"/>
            </a:effectRef>
            <a:fontRef idx="minor">
              <a:schemeClr val="tx1"/>
            </a:fontRef>
          </p:style>
        </p:cxnSp>
        <p:cxnSp>
          <p:nvCxnSpPr>
            <p:cNvPr id="23" name="直接连接符 22">
              <a:extLst>
                <a:ext uri="{FF2B5EF4-FFF2-40B4-BE49-F238E27FC236}">
                  <a16:creationId xmlns:a16="http://schemas.microsoft.com/office/drawing/2014/main" id="{CEA288F1-4064-4C24-9D04-493F21F06DCB}"/>
                </a:ext>
              </a:extLst>
            </p:cNvPr>
            <p:cNvCxnSpPr>
              <a:cxnSpLocks/>
            </p:cNvCxnSpPr>
            <p:nvPr/>
          </p:nvCxnSpPr>
          <p:spPr>
            <a:xfrm>
              <a:off x="1716801" y="4203309"/>
              <a:ext cx="756106" cy="761240"/>
            </a:xfrm>
            <a:prstGeom prst="line">
              <a:avLst/>
            </a:prstGeom>
          </p:spPr>
          <p:style>
            <a:lnRef idx="2">
              <a:schemeClr val="dk1"/>
            </a:lnRef>
            <a:fillRef idx="0">
              <a:schemeClr val="dk1"/>
            </a:fillRef>
            <a:effectRef idx="1">
              <a:schemeClr val="dk1"/>
            </a:effectRef>
            <a:fontRef idx="minor">
              <a:schemeClr val="tx1"/>
            </a:fontRef>
          </p:style>
        </p:cxnSp>
        <p:cxnSp>
          <p:nvCxnSpPr>
            <p:cNvPr id="24" name="直接连接符 23">
              <a:extLst>
                <a:ext uri="{FF2B5EF4-FFF2-40B4-BE49-F238E27FC236}">
                  <a16:creationId xmlns:a16="http://schemas.microsoft.com/office/drawing/2014/main" id="{5F041A70-C2EA-490E-8D42-83AB0E86EA2E}"/>
                </a:ext>
              </a:extLst>
            </p:cNvPr>
            <p:cNvCxnSpPr/>
            <p:nvPr/>
          </p:nvCxnSpPr>
          <p:spPr>
            <a:xfrm>
              <a:off x="3588590" y="3116778"/>
              <a:ext cx="0" cy="215860"/>
            </a:xfrm>
            <a:prstGeom prst="line">
              <a:avLst/>
            </a:prstGeom>
            <a:ln/>
          </p:spPr>
          <p:style>
            <a:lnRef idx="2">
              <a:schemeClr val="dk1"/>
            </a:lnRef>
            <a:fillRef idx="0">
              <a:schemeClr val="dk1"/>
            </a:fillRef>
            <a:effectRef idx="1">
              <a:schemeClr val="dk1"/>
            </a:effectRef>
            <a:fontRef idx="minor">
              <a:schemeClr val="tx1"/>
            </a:fontRef>
          </p:style>
        </p:cxnSp>
        <p:cxnSp>
          <p:nvCxnSpPr>
            <p:cNvPr id="25" name="直接连接符 24">
              <a:extLst>
                <a:ext uri="{FF2B5EF4-FFF2-40B4-BE49-F238E27FC236}">
                  <a16:creationId xmlns:a16="http://schemas.microsoft.com/office/drawing/2014/main" id="{9E8D4D93-875E-46E0-B0DA-119973A80D77}"/>
                </a:ext>
              </a:extLst>
            </p:cNvPr>
            <p:cNvCxnSpPr/>
            <p:nvPr/>
          </p:nvCxnSpPr>
          <p:spPr>
            <a:xfrm>
              <a:off x="3980369" y="3116778"/>
              <a:ext cx="0" cy="215860"/>
            </a:xfrm>
            <a:prstGeom prst="line">
              <a:avLst/>
            </a:prstGeom>
            <a:ln/>
          </p:spPr>
          <p:style>
            <a:lnRef idx="2">
              <a:schemeClr val="dk1"/>
            </a:lnRef>
            <a:fillRef idx="0">
              <a:schemeClr val="dk1"/>
            </a:fillRef>
            <a:effectRef idx="1">
              <a:schemeClr val="dk1"/>
            </a:effectRef>
            <a:fontRef idx="minor">
              <a:schemeClr val="tx1"/>
            </a:fontRef>
          </p:style>
        </p:cxnSp>
        <p:cxnSp>
          <p:nvCxnSpPr>
            <p:cNvPr id="26" name="直接连接符 25">
              <a:extLst>
                <a:ext uri="{FF2B5EF4-FFF2-40B4-BE49-F238E27FC236}">
                  <a16:creationId xmlns:a16="http://schemas.microsoft.com/office/drawing/2014/main" id="{144449E5-A40F-450E-8E36-7E6DC6A645F7}"/>
                </a:ext>
              </a:extLst>
            </p:cNvPr>
            <p:cNvCxnSpPr/>
            <p:nvPr/>
          </p:nvCxnSpPr>
          <p:spPr>
            <a:xfrm>
              <a:off x="3588590" y="4095379"/>
              <a:ext cx="0" cy="215860"/>
            </a:xfrm>
            <a:prstGeom prst="line">
              <a:avLst/>
            </a:prstGeom>
            <a:ln/>
          </p:spPr>
          <p:style>
            <a:lnRef idx="2">
              <a:schemeClr val="dk1"/>
            </a:lnRef>
            <a:fillRef idx="0">
              <a:schemeClr val="dk1"/>
            </a:fillRef>
            <a:effectRef idx="1">
              <a:schemeClr val="dk1"/>
            </a:effectRef>
            <a:fontRef idx="minor">
              <a:schemeClr val="tx1"/>
            </a:fontRef>
          </p:style>
        </p:cxnSp>
        <p:cxnSp>
          <p:nvCxnSpPr>
            <p:cNvPr id="27" name="直接连接符 26">
              <a:extLst>
                <a:ext uri="{FF2B5EF4-FFF2-40B4-BE49-F238E27FC236}">
                  <a16:creationId xmlns:a16="http://schemas.microsoft.com/office/drawing/2014/main" id="{40965908-78C7-4153-AB95-B1161AF6B10D}"/>
                </a:ext>
              </a:extLst>
            </p:cNvPr>
            <p:cNvCxnSpPr/>
            <p:nvPr/>
          </p:nvCxnSpPr>
          <p:spPr>
            <a:xfrm>
              <a:off x="3980369" y="4095379"/>
              <a:ext cx="0" cy="215860"/>
            </a:xfrm>
            <a:prstGeom prst="line">
              <a:avLst/>
            </a:prstGeom>
            <a:ln/>
          </p:spPr>
          <p:style>
            <a:lnRef idx="2">
              <a:schemeClr val="dk1"/>
            </a:lnRef>
            <a:fillRef idx="0">
              <a:schemeClr val="dk1"/>
            </a:fillRef>
            <a:effectRef idx="1">
              <a:schemeClr val="dk1"/>
            </a:effectRef>
            <a:fontRef idx="minor">
              <a:schemeClr val="tx1"/>
            </a:fontRef>
          </p:style>
        </p:cxnSp>
        <p:cxnSp>
          <p:nvCxnSpPr>
            <p:cNvPr id="28" name="直接连接符 27">
              <a:extLst>
                <a:ext uri="{FF2B5EF4-FFF2-40B4-BE49-F238E27FC236}">
                  <a16:creationId xmlns:a16="http://schemas.microsoft.com/office/drawing/2014/main" id="{D216514D-ED3B-41F7-881C-137D3E66DD14}"/>
                </a:ext>
              </a:extLst>
            </p:cNvPr>
            <p:cNvCxnSpPr>
              <a:cxnSpLocks/>
            </p:cNvCxnSpPr>
            <p:nvPr/>
          </p:nvCxnSpPr>
          <p:spPr>
            <a:xfrm flipH="1">
              <a:off x="3196812" y="4311239"/>
              <a:ext cx="391778" cy="637607"/>
            </a:xfrm>
            <a:prstGeom prst="line">
              <a:avLst/>
            </a:prstGeom>
          </p:spPr>
          <p:style>
            <a:lnRef idx="2">
              <a:schemeClr val="dk1"/>
            </a:lnRef>
            <a:fillRef idx="0">
              <a:schemeClr val="dk1"/>
            </a:fillRef>
            <a:effectRef idx="1">
              <a:schemeClr val="dk1"/>
            </a:effectRef>
            <a:fontRef idx="minor">
              <a:schemeClr val="tx1"/>
            </a:fontRef>
          </p:style>
        </p:cxnSp>
        <p:cxnSp>
          <p:nvCxnSpPr>
            <p:cNvPr id="29" name="直接连接符 28">
              <a:extLst>
                <a:ext uri="{FF2B5EF4-FFF2-40B4-BE49-F238E27FC236}">
                  <a16:creationId xmlns:a16="http://schemas.microsoft.com/office/drawing/2014/main" id="{A7872C25-E1FF-44C3-9A78-AF1E793E0F4E}"/>
                </a:ext>
              </a:extLst>
            </p:cNvPr>
            <p:cNvCxnSpPr>
              <a:cxnSpLocks/>
            </p:cNvCxnSpPr>
            <p:nvPr/>
          </p:nvCxnSpPr>
          <p:spPr>
            <a:xfrm flipH="1">
              <a:off x="3588590" y="4296204"/>
              <a:ext cx="391778" cy="668345"/>
            </a:xfrm>
            <a:prstGeom prst="line">
              <a:avLst/>
            </a:prstGeom>
          </p:spPr>
          <p:style>
            <a:lnRef idx="2">
              <a:schemeClr val="dk1"/>
            </a:lnRef>
            <a:fillRef idx="0">
              <a:schemeClr val="dk1"/>
            </a:fillRef>
            <a:effectRef idx="1">
              <a:schemeClr val="dk1"/>
            </a:effectRef>
            <a:fontRef idx="minor">
              <a:schemeClr val="tx1"/>
            </a:fontRef>
          </p:style>
        </p:cxnSp>
      </p:grpSp>
      <p:sp>
        <p:nvSpPr>
          <p:cNvPr id="30" name="文本框 29">
            <a:extLst>
              <a:ext uri="{FF2B5EF4-FFF2-40B4-BE49-F238E27FC236}">
                <a16:creationId xmlns:a16="http://schemas.microsoft.com/office/drawing/2014/main" id="{23189EF6-C503-4891-B18B-F440D702067A}"/>
              </a:ext>
            </a:extLst>
          </p:cNvPr>
          <p:cNvSpPr txBox="1"/>
          <p:nvPr/>
        </p:nvSpPr>
        <p:spPr>
          <a:xfrm>
            <a:off x="877553" y="2318185"/>
            <a:ext cx="3480884" cy="369332"/>
          </a:xfrm>
          <a:prstGeom prst="rect">
            <a:avLst/>
          </a:prstGeom>
          <a:noFill/>
        </p:spPr>
        <p:txBody>
          <a:bodyPr wrap="square" rtlCol="0">
            <a:spAutoFit/>
          </a:bodyPr>
          <a:lstStyle/>
          <a:p>
            <a:r>
              <a:rPr lang="zh-CN" altLang="en-US" dirty="0"/>
              <a:t>元素以一定的概率进入蓄水池</a:t>
            </a:r>
            <a:endParaRPr lang="zh-SG" altLang="en-US" dirty="0"/>
          </a:p>
        </p:txBody>
      </p:sp>
      <p:sp>
        <p:nvSpPr>
          <p:cNvPr id="31" name="文本框 30">
            <a:extLst>
              <a:ext uri="{FF2B5EF4-FFF2-40B4-BE49-F238E27FC236}">
                <a16:creationId xmlns:a16="http://schemas.microsoft.com/office/drawing/2014/main" id="{E0FE4EB0-FA3C-464C-9E3D-8332080B7BD7}"/>
              </a:ext>
            </a:extLst>
          </p:cNvPr>
          <p:cNvSpPr txBox="1"/>
          <p:nvPr/>
        </p:nvSpPr>
        <p:spPr>
          <a:xfrm>
            <a:off x="3565580" y="5140388"/>
            <a:ext cx="2109215" cy="369332"/>
          </a:xfrm>
          <a:prstGeom prst="rect">
            <a:avLst/>
          </a:prstGeom>
          <a:noFill/>
        </p:spPr>
        <p:txBody>
          <a:bodyPr wrap="square" rtlCol="0">
            <a:spAutoFit/>
          </a:bodyPr>
          <a:lstStyle/>
          <a:p>
            <a:r>
              <a:rPr lang="zh-CN" altLang="en-US" dirty="0"/>
              <a:t>蓄水池有进就有出</a:t>
            </a:r>
            <a:endParaRPr lang="zh-SG" altLang="en-US" dirty="0"/>
          </a:p>
        </p:txBody>
      </p:sp>
      <p:sp>
        <p:nvSpPr>
          <p:cNvPr id="32" name="文本框 31">
            <a:extLst>
              <a:ext uri="{FF2B5EF4-FFF2-40B4-BE49-F238E27FC236}">
                <a16:creationId xmlns:a16="http://schemas.microsoft.com/office/drawing/2014/main" id="{0CC17AEF-2A5E-4AD5-A3E6-7B5A4EE511F1}"/>
              </a:ext>
            </a:extLst>
          </p:cNvPr>
          <p:cNvSpPr txBox="1"/>
          <p:nvPr/>
        </p:nvSpPr>
        <p:spPr>
          <a:xfrm>
            <a:off x="1124411" y="5889559"/>
            <a:ext cx="1992297" cy="369332"/>
          </a:xfrm>
          <a:prstGeom prst="rect">
            <a:avLst/>
          </a:prstGeom>
          <a:noFill/>
        </p:spPr>
        <p:txBody>
          <a:bodyPr wrap="square" rtlCol="0">
            <a:spAutoFit/>
          </a:bodyPr>
          <a:lstStyle/>
          <a:p>
            <a:r>
              <a:rPr lang="zh-CN" altLang="en-US" dirty="0"/>
              <a:t>被丢弃的元素</a:t>
            </a:r>
            <a:endParaRPr lang="zh-SG" altLang="en-US" dirty="0"/>
          </a:p>
        </p:txBody>
      </p:sp>
      <p:sp>
        <p:nvSpPr>
          <p:cNvPr id="33" name="泪滴形 32">
            <a:extLst>
              <a:ext uri="{FF2B5EF4-FFF2-40B4-BE49-F238E27FC236}">
                <a16:creationId xmlns:a16="http://schemas.microsoft.com/office/drawing/2014/main" id="{3A544EA1-1743-4FC9-B54D-970D9107E2D2}"/>
              </a:ext>
            </a:extLst>
          </p:cNvPr>
          <p:cNvSpPr/>
          <p:nvPr/>
        </p:nvSpPr>
        <p:spPr>
          <a:xfrm rot="18797662">
            <a:off x="3473010" y="4146607"/>
            <a:ext cx="217886" cy="174717"/>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SG" altLang="en-US"/>
          </a:p>
        </p:txBody>
      </p:sp>
      <p:sp>
        <p:nvSpPr>
          <p:cNvPr id="34" name="泪滴形 33">
            <a:extLst>
              <a:ext uri="{FF2B5EF4-FFF2-40B4-BE49-F238E27FC236}">
                <a16:creationId xmlns:a16="http://schemas.microsoft.com/office/drawing/2014/main" id="{395A8F08-D2D1-407E-B3A2-C15E1A9317ED}"/>
              </a:ext>
            </a:extLst>
          </p:cNvPr>
          <p:cNvSpPr/>
          <p:nvPr/>
        </p:nvSpPr>
        <p:spPr>
          <a:xfrm rot="18797662">
            <a:off x="2713253" y="6015142"/>
            <a:ext cx="217886" cy="174717"/>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SG" altLang="en-US"/>
          </a:p>
        </p:txBody>
      </p:sp>
      <p:sp>
        <p:nvSpPr>
          <p:cNvPr id="3" name="Rectangle 2">
            <a:extLst>
              <a:ext uri="{FF2B5EF4-FFF2-40B4-BE49-F238E27FC236}">
                <a16:creationId xmlns:a16="http://schemas.microsoft.com/office/drawing/2014/main" id="{534B821C-C22E-446D-99C6-E665E7EFE5C8}"/>
              </a:ext>
            </a:extLst>
          </p:cNvPr>
          <p:cNvSpPr>
            <a:spLocks noChangeArrowheads="1"/>
          </p:cNvSpPr>
          <p:nvPr/>
        </p:nvSpPr>
        <p:spPr bwMode="auto">
          <a:xfrm>
            <a:off x="5029664" y="1176982"/>
            <a:ext cx="1496453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SG" altLang="en-US"/>
          </a:p>
        </p:txBody>
      </p:sp>
      <p:graphicFrame>
        <p:nvGraphicFramePr>
          <p:cNvPr id="35" name="对象 34">
            <a:extLst>
              <a:ext uri="{FF2B5EF4-FFF2-40B4-BE49-F238E27FC236}">
                <a16:creationId xmlns:a16="http://schemas.microsoft.com/office/drawing/2014/main" id="{53B4E2BF-2FD7-4A0A-9A1D-7726EF45EC28}"/>
              </a:ext>
            </a:extLst>
          </p:cNvPr>
          <p:cNvGraphicFramePr>
            <a:graphicFrameLocks noChangeAspect="1"/>
          </p:cNvGraphicFramePr>
          <p:nvPr>
            <p:extLst>
              <p:ext uri="{D42A27DB-BD31-4B8C-83A1-F6EECF244321}">
                <p14:modId xmlns:p14="http://schemas.microsoft.com/office/powerpoint/2010/main" val="932625899"/>
              </p:ext>
            </p:extLst>
          </p:nvPr>
        </p:nvGraphicFramePr>
        <p:xfrm>
          <a:off x="5029665" y="1176982"/>
          <a:ext cx="7108888" cy="4969817"/>
        </p:xfrm>
        <a:graphic>
          <a:graphicData uri="http://schemas.openxmlformats.org/presentationml/2006/ole">
            <mc:AlternateContent xmlns:mc="http://schemas.openxmlformats.org/markup-compatibility/2006">
              <mc:Choice xmlns:v="urn:schemas-microsoft-com:vml" Requires="v">
                <p:oleObj spid="_x0000_s1064" name="Visio" r:id="rId4" imgW="7071360" imgH="4953458" progId="Visio.Drawing.15">
                  <p:embed/>
                </p:oleObj>
              </mc:Choice>
              <mc:Fallback>
                <p:oleObj name="Visio" r:id="rId4" imgW="7071360" imgH="4953458" progId="Visio.Drawing.15">
                  <p:embed/>
                  <p:pic>
                    <p:nvPicPr>
                      <p:cNvPr id="0" name="Object 1"/>
                      <p:cNvPicPr>
                        <a:picLocks noChangeAspect="1" noChangeArrowheads="1"/>
                      </p:cNvPicPr>
                      <p:nvPr/>
                    </p:nvPicPr>
                    <p:blipFill>
                      <a:blip r:embed="rId5"/>
                      <a:srcRect/>
                      <a:stretch>
                        <a:fillRect/>
                      </a:stretch>
                    </p:blipFill>
                    <p:spPr bwMode="auto">
                      <a:xfrm>
                        <a:off x="5029665" y="1176982"/>
                        <a:ext cx="7108888" cy="4969817"/>
                      </a:xfrm>
                      <a:prstGeom prst="rect">
                        <a:avLst/>
                      </a:prstGeom>
                      <a:noFill/>
                    </p:spPr>
                  </p:pic>
                </p:oleObj>
              </mc:Fallback>
            </mc:AlternateContent>
          </a:graphicData>
        </a:graphic>
      </p:graphicFrame>
      <mc:AlternateContent xmlns:mc="http://schemas.openxmlformats.org/markup-compatibility/2006" xmlns:a14="http://schemas.microsoft.com/office/drawing/2010/main">
        <mc:Choice Requires="a14">
          <p:sp>
            <p:nvSpPr>
              <p:cNvPr id="36" name="文本框 35">
                <a:extLst>
                  <a:ext uri="{FF2B5EF4-FFF2-40B4-BE49-F238E27FC236}">
                    <a16:creationId xmlns:a16="http://schemas.microsoft.com/office/drawing/2014/main" id="{3C81FEDD-D467-4DF3-9236-292054D0877A}"/>
                  </a:ext>
                </a:extLst>
              </p:cNvPr>
              <p:cNvSpPr txBox="1"/>
              <p:nvPr/>
            </p:nvSpPr>
            <p:spPr>
              <a:xfrm>
                <a:off x="8113022" y="1199841"/>
                <a:ext cx="4696759" cy="369332"/>
              </a:xfrm>
              <a:prstGeom prst="rect">
                <a:avLst/>
              </a:prstGeom>
              <a:noFill/>
            </p:spPr>
            <p:txBody>
              <a:bodyPr wrap="square" rtlCol="0">
                <a:spAutoFit/>
              </a:bodyPr>
              <a:lstStyle/>
              <a:p>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时间复杂度为</a:t>
                </a:r>
                <a14:m>
                  <m:oMath xmlns:m="http://schemas.openxmlformats.org/officeDocument/2006/math">
                    <m:r>
                      <a:rPr lang="en-US" altLang="zh-CN" sz="1800" i="1">
                        <a:effectLst/>
                        <a:latin typeface="Cambria Math" panose="02040503050406030204" pitchFamily="18" charset="0"/>
                        <a:ea typeface="等线" panose="02010600030101010101" pitchFamily="2" charset="-122"/>
                        <a:cs typeface="Times New Roman" panose="02020603050405020304" pitchFamily="18" charset="0"/>
                      </a:rPr>
                      <m:t>𝑂</m:t>
                    </m:r>
                    <m:r>
                      <a:rPr lang="en-US" altLang="zh-CN" sz="1800" i="1">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i="1">
                        <a:effectLst/>
                        <a:latin typeface="Cambria Math" panose="02040503050406030204" pitchFamily="18" charset="0"/>
                        <a:ea typeface="等线" panose="02010600030101010101" pitchFamily="2" charset="-122"/>
                        <a:cs typeface="Times New Roman" panose="02020603050405020304" pitchFamily="18" charset="0"/>
                      </a:rPr>
                      <m:t>𝑁</m:t>
                    </m:r>
                    <m:r>
                      <a:rPr lang="en-US" altLang="zh-CN" sz="1800" i="1">
                        <a:effectLst/>
                        <a:latin typeface="Cambria Math" panose="02040503050406030204" pitchFamily="18" charset="0"/>
                        <a:ea typeface="等线" panose="02010600030101010101" pitchFamily="2" charset="-122"/>
                        <a:cs typeface="Times New Roman" panose="02020603050405020304" pitchFamily="18" charset="0"/>
                      </a:rPr>
                      <m:t>)</m:t>
                    </m:r>
                  </m:oMath>
                </a14:m>
                <a:r>
                  <a:rPr lang="zh-CN" altLang="zh-CN" sz="1800" dirty="0">
                    <a:effectLst/>
                    <a:latin typeface="Calibri" panose="020F0502020204030204" pitchFamily="34" charset="0"/>
                    <a:ea typeface="等线" panose="02010600030101010101" pitchFamily="2" charset="-122"/>
                    <a:cs typeface="Times New Roman" panose="02020603050405020304" pitchFamily="18" charset="0"/>
                  </a:rPr>
                  <a:t>，空间复杂度为</a:t>
                </a:r>
                <a14:m>
                  <m:oMath xmlns:m="http://schemas.openxmlformats.org/officeDocument/2006/math">
                    <m:r>
                      <a:rPr lang="en-US" altLang="zh-CN" sz="1800" i="1">
                        <a:effectLst/>
                        <a:latin typeface="Cambria Math" panose="02040503050406030204" pitchFamily="18" charset="0"/>
                        <a:ea typeface="等线" panose="02010600030101010101" pitchFamily="2" charset="-122"/>
                        <a:cs typeface="Times New Roman" panose="02020603050405020304" pitchFamily="18" charset="0"/>
                      </a:rPr>
                      <m:t>𝑂</m:t>
                    </m:r>
                    <m:r>
                      <a:rPr lang="en-US" altLang="zh-CN" sz="1800" i="1">
                        <a:effectLst/>
                        <a:latin typeface="Cambria Math" panose="02040503050406030204" pitchFamily="18" charset="0"/>
                        <a:ea typeface="等线" panose="02010600030101010101" pitchFamily="2" charset="-122"/>
                        <a:cs typeface="Times New Roman" panose="02020603050405020304" pitchFamily="18" charset="0"/>
                      </a:rPr>
                      <m:t>(</m:t>
                    </m:r>
                    <m:r>
                      <a:rPr lang="en-US" altLang="zh-CN" sz="1800" i="1">
                        <a:effectLst/>
                        <a:latin typeface="Cambria Math" panose="02040503050406030204" pitchFamily="18" charset="0"/>
                        <a:ea typeface="等线" panose="02010600030101010101" pitchFamily="2" charset="-122"/>
                        <a:cs typeface="Times New Roman" panose="02020603050405020304" pitchFamily="18" charset="0"/>
                      </a:rPr>
                      <m:t>𝑘</m:t>
                    </m:r>
                    <m:r>
                      <a:rPr lang="en-US" altLang="zh-CN" sz="1800" i="1">
                        <a:effectLst/>
                        <a:latin typeface="Cambria Math" panose="02040503050406030204" pitchFamily="18" charset="0"/>
                        <a:ea typeface="等线" panose="02010600030101010101" pitchFamily="2" charset="-122"/>
                        <a:cs typeface="Times New Roman" panose="02020603050405020304" pitchFamily="18" charset="0"/>
                      </a:rPr>
                      <m:t>)</m:t>
                    </m:r>
                  </m:oMath>
                </a14:m>
                <a:endParaRPr lang="zh-CN" altLang="en-US" dirty="0"/>
              </a:p>
            </p:txBody>
          </p:sp>
        </mc:Choice>
        <mc:Fallback xmlns="">
          <p:sp>
            <p:nvSpPr>
              <p:cNvPr id="36" name="文本框 35">
                <a:extLst>
                  <a:ext uri="{FF2B5EF4-FFF2-40B4-BE49-F238E27FC236}">
                    <a16:creationId xmlns:a16="http://schemas.microsoft.com/office/drawing/2014/main" id="{3C81FEDD-D467-4DF3-9236-292054D0877A}"/>
                  </a:ext>
                </a:extLst>
              </p:cNvPr>
              <p:cNvSpPr txBox="1">
                <a:spLocks noRot="1" noChangeAspect="1" noMove="1" noResize="1" noEditPoints="1" noAdjustHandles="1" noChangeArrowheads="1" noChangeShapeType="1" noTextEdit="1"/>
              </p:cNvSpPr>
              <p:nvPr/>
            </p:nvSpPr>
            <p:spPr>
              <a:xfrm>
                <a:off x="8113022" y="1199841"/>
                <a:ext cx="4696759" cy="369332"/>
              </a:xfrm>
              <a:prstGeom prst="rect">
                <a:avLst/>
              </a:prstGeom>
              <a:blipFill>
                <a:blip r:embed="rId6"/>
                <a:stretch>
                  <a:fillRect l="-1169" t="-10000" b="-2666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568723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0AE0F23-EE22-45E5-A2F8-DE2056E2BEB1}"/>
              </a:ext>
            </a:extLst>
          </p:cNvPr>
          <p:cNvSpPr>
            <a:spLocks noGrp="1"/>
          </p:cNvSpPr>
          <p:nvPr>
            <p:ph type="body" sz="quarter" idx="13"/>
          </p:nvPr>
        </p:nvSpPr>
        <p:spPr/>
        <p:txBody>
          <a:bodyPr/>
          <a:lstStyle/>
          <a:p>
            <a:r>
              <a:rPr lang="zh-CN" altLang="en-US" dirty="0"/>
              <a:t>蓄水池采样算法</a:t>
            </a:r>
            <a:r>
              <a:rPr lang="en-US" altLang="zh-CN" dirty="0"/>
              <a:t>·</a:t>
            </a:r>
            <a:r>
              <a:rPr lang="zh-CN" altLang="en-US" dirty="0"/>
              <a:t>并行的采样算法</a:t>
            </a:r>
            <a:endParaRPr lang="zh-SG" altLang="en-US" dirty="0"/>
          </a:p>
        </p:txBody>
      </p:sp>
      <p:grpSp>
        <p:nvGrpSpPr>
          <p:cNvPr id="27" name="组合 26">
            <a:extLst>
              <a:ext uri="{FF2B5EF4-FFF2-40B4-BE49-F238E27FC236}">
                <a16:creationId xmlns:a16="http://schemas.microsoft.com/office/drawing/2014/main" id="{85B2D50D-DFFA-4EB3-A642-3AB4C15C555A}"/>
              </a:ext>
            </a:extLst>
          </p:cNvPr>
          <p:cNvGrpSpPr/>
          <p:nvPr/>
        </p:nvGrpSpPr>
        <p:grpSpPr>
          <a:xfrm>
            <a:off x="1302727" y="2401201"/>
            <a:ext cx="1301050" cy="2097097"/>
            <a:chOff x="649103" y="1293888"/>
            <a:chExt cx="1958994" cy="2757386"/>
          </a:xfrm>
        </p:grpSpPr>
        <p:cxnSp>
          <p:nvCxnSpPr>
            <p:cNvPr id="28" name="直接连接符 27">
              <a:extLst>
                <a:ext uri="{FF2B5EF4-FFF2-40B4-BE49-F238E27FC236}">
                  <a16:creationId xmlns:a16="http://schemas.microsoft.com/office/drawing/2014/main" id="{C16DF695-9671-45A1-AFCC-3C619002F258}"/>
                </a:ext>
              </a:extLst>
            </p:cNvPr>
            <p:cNvCxnSpPr>
              <a:cxnSpLocks/>
            </p:cNvCxnSpPr>
            <p:nvPr/>
          </p:nvCxnSpPr>
          <p:spPr>
            <a:xfrm>
              <a:off x="649103" y="1293888"/>
              <a:ext cx="0" cy="2406305"/>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A38A3376-8076-4CC2-8A38-D18E15803417}"/>
                </a:ext>
              </a:extLst>
            </p:cNvPr>
            <p:cNvCxnSpPr>
              <a:cxnSpLocks/>
            </p:cNvCxnSpPr>
            <p:nvPr/>
          </p:nvCxnSpPr>
          <p:spPr>
            <a:xfrm>
              <a:off x="1643405" y="1293888"/>
              <a:ext cx="0" cy="2757386"/>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9E7CD10E-76B6-4999-934F-05F7872DFDBE}"/>
                </a:ext>
              </a:extLst>
            </p:cNvPr>
            <p:cNvCxnSpPr>
              <a:cxnSpLocks/>
            </p:cNvCxnSpPr>
            <p:nvPr/>
          </p:nvCxnSpPr>
          <p:spPr>
            <a:xfrm>
              <a:off x="2107354" y="1293888"/>
              <a:ext cx="0" cy="1989753"/>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B1D3390A-C3D1-4961-A801-AECD0445D92C}"/>
                </a:ext>
              </a:extLst>
            </p:cNvPr>
            <p:cNvCxnSpPr/>
            <p:nvPr/>
          </p:nvCxnSpPr>
          <p:spPr>
            <a:xfrm>
              <a:off x="2608097" y="1293888"/>
              <a:ext cx="0" cy="1728216"/>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2" name="文本框 31">
              <a:extLst>
                <a:ext uri="{FF2B5EF4-FFF2-40B4-BE49-F238E27FC236}">
                  <a16:creationId xmlns:a16="http://schemas.microsoft.com/office/drawing/2014/main" id="{83CCCC12-350C-432C-8CCA-E152DB68F977}"/>
                </a:ext>
              </a:extLst>
            </p:cNvPr>
            <p:cNvSpPr txBox="1"/>
            <p:nvPr/>
          </p:nvSpPr>
          <p:spPr>
            <a:xfrm>
              <a:off x="805716" y="2047415"/>
              <a:ext cx="1271015" cy="369332"/>
            </a:xfrm>
            <a:prstGeom prst="rect">
              <a:avLst/>
            </a:prstGeom>
            <a:noFill/>
          </p:spPr>
          <p:txBody>
            <a:bodyPr wrap="square" rtlCol="0">
              <a:spAutoFit/>
            </a:bodyPr>
            <a:lstStyle/>
            <a:p>
              <a:r>
                <a:rPr lang="en-US" altLang="zh-CN" dirty="0"/>
                <a:t>……</a:t>
              </a:r>
              <a:endParaRPr lang="zh-SG" altLang="en-US" dirty="0"/>
            </a:p>
          </p:txBody>
        </p:sp>
      </p:grpSp>
      <p:sp>
        <p:nvSpPr>
          <p:cNvPr id="33" name="文本框 32">
            <a:extLst>
              <a:ext uri="{FF2B5EF4-FFF2-40B4-BE49-F238E27FC236}">
                <a16:creationId xmlns:a16="http://schemas.microsoft.com/office/drawing/2014/main" id="{CD87B934-F5EA-41EC-81BC-4E0B38417441}"/>
              </a:ext>
            </a:extLst>
          </p:cNvPr>
          <p:cNvSpPr txBox="1"/>
          <p:nvPr/>
        </p:nvSpPr>
        <p:spPr>
          <a:xfrm>
            <a:off x="703223" y="1535607"/>
            <a:ext cx="3444022" cy="646331"/>
          </a:xfrm>
          <a:prstGeom prst="rect">
            <a:avLst/>
          </a:prstGeom>
          <a:noFill/>
        </p:spPr>
        <p:txBody>
          <a:bodyPr wrap="square" rtlCol="0">
            <a:spAutoFit/>
          </a:bodyPr>
          <a:lstStyle/>
          <a:p>
            <a:r>
              <a:rPr lang="zh-CN" altLang="en-US" b="1" dirty="0">
                <a:solidFill>
                  <a:schemeClr val="accent1">
                    <a:lumMod val="75000"/>
                  </a:schemeClr>
                </a:solidFill>
              </a:rPr>
              <a:t>取样线程</a:t>
            </a:r>
            <a:endParaRPr lang="en-US" altLang="zh-CN" b="1" dirty="0">
              <a:solidFill>
                <a:schemeClr val="accent1">
                  <a:lumMod val="75000"/>
                </a:schemeClr>
              </a:solidFill>
            </a:endParaRPr>
          </a:p>
          <a:p>
            <a:r>
              <a:rPr lang="zh-CN" altLang="en-US" dirty="0"/>
              <a:t>并行地朴素蓄水池抽样</a:t>
            </a:r>
            <a:endParaRPr lang="en-US" altLang="zh-CN" dirty="0"/>
          </a:p>
        </p:txBody>
      </p:sp>
      <p:cxnSp>
        <p:nvCxnSpPr>
          <p:cNvPr id="34" name="直接箭头连接符 33">
            <a:extLst>
              <a:ext uri="{FF2B5EF4-FFF2-40B4-BE49-F238E27FC236}">
                <a16:creationId xmlns:a16="http://schemas.microsoft.com/office/drawing/2014/main" id="{B638E3D7-8FD2-4EE9-8BA5-C85A059C0746}"/>
              </a:ext>
            </a:extLst>
          </p:cNvPr>
          <p:cNvCxnSpPr>
            <a:cxnSpLocks/>
          </p:cNvCxnSpPr>
          <p:nvPr/>
        </p:nvCxnSpPr>
        <p:spPr>
          <a:xfrm>
            <a:off x="2895908" y="2913295"/>
            <a:ext cx="218438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F949BC89-616F-4FAC-A9AD-0AF3F7617F13}"/>
              </a:ext>
            </a:extLst>
          </p:cNvPr>
          <p:cNvCxnSpPr>
            <a:cxnSpLocks/>
          </p:cNvCxnSpPr>
          <p:nvPr/>
        </p:nvCxnSpPr>
        <p:spPr>
          <a:xfrm>
            <a:off x="5588523" y="2369813"/>
            <a:ext cx="0" cy="1042942"/>
          </a:xfrm>
          <a:prstGeom prst="line">
            <a:avLst/>
          </a:prstGeom>
          <a:ln w="76200"/>
        </p:spPr>
        <p:style>
          <a:lnRef idx="1">
            <a:schemeClr val="accent2"/>
          </a:lnRef>
          <a:fillRef idx="0">
            <a:schemeClr val="accent2"/>
          </a:fillRef>
          <a:effectRef idx="0">
            <a:schemeClr val="accent2"/>
          </a:effectRef>
          <a:fontRef idx="minor">
            <a:schemeClr val="tx1"/>
          </a:fontRef>
        </p:style>
      </p:cxnSp>
      <p:sp>
        <p:nvSpPr>
          <p:cNvPr id="39" name="文本框 38">
            <a:extLst>
              <a:ext uri="{FF2B5EF4-FFF2-40B4-BE49-F238E27FC236}">
                <a16:creationId xmlns:a16="http://schemas.microsoft.com/office/drawing/2014/main" id="{49BDC2D9-35EE-4919-B0C9-633DAA94DD09}"/>
              </a:ext>
            </a:extLst>
          </p:cNvPr>
          <p:cNvSpPr txBox="1"/>
          <p:nvPr/>
        </p:nvSpPr>
        <p:spPr>
          <a:xfrm>
            <a:off x="6493921" y="2858352"/>
            <a:ext cx="1271014" cy="369332"/>
          </a:xfrm>
          <a:prstGeom prst="rect">
            <a:avLst/>
          </a:prstGeom>
          <a:noFill/>
        </p:spPr>
        <p:txBody>
          <a:bodyPr wrap="square" rtlCol="0">
            <a:spAutoFit/>
          </a:bodyPr>
          <a:lstStyle/>
          <a:p>
            <a:r>
              <a:rPr lang="en-US" altLang="zh-CN" dirty="0"/>
              <a:t>……</a:t>
            </a:r>
            <a:endParaRPr lang="zh-SG" altLang="en-US" dirty="0"/>
          </a:p>
        </p:txBody>
      </p:sp>
      <p:sp>
        <p:nvSpPr>
          <p:cNvPr id="40" name="文本框 39">
            <a:extLst>
              <a:ext uri="{FF2B5EF4-FFF2-40B4-BE49-F238E27FC236}">
                <a16:creationId xmlns:a16="http://schemas.microsoft.com/office/drawing/2014/main" id="{5FEF8D48-3079-4BE5-9020-571E403261E3}"/>
              </a:ext>
            </a:extLst>
          </p:cNvPr>
          <p:cNvSpPr txBox="1"/>
          <p:nvPr/>
        </p:nvSpPr>
        <p:spPr>
          <a:xfrm>
            <a:off x="5466912" y="1540666"/>
            <a:ext cx="2577845" cy="646331"/>
          </a:xfrm>
          <a:prstGeom prst="rect">
            <a:avLst/>
          </a:prstGeom>
          <a:noFill/>
        </p:spPr>
        <p:txBody>
          <a:bodyPr wrap="square" rtlCol="0">
            <a:spAutoFit/>
          </a:bodyPr>
          <a:lstStyle/>
          <a:p>
            <a:r>
              <a:rPr lang="zh-CN" altLang="en-US" b="1" dirty="0">
                <a:solidFill>
                  <a:schemeClr val="accent2">
                    <a:lumMod val="75000"/>
                  </a:schemeClr>
                </a:solidFill>
              </a:rPr>
              <a:t>合并线程</a:t>
            </a:r>
            <a:endParaRPr lang="en-US" altLang="zh-CN" b="1" dirty="0">
              <a:solidFill>
                <a:schemeClr val="accent2">
                  <a:lumMod val="75000"/>
                </a:schemeClr>
              </a:solidFill>
            </a:endParaRPr>
          </a:p>
          <a:p>
            <a:r>
              <a:rPr lang="zh-CN" altLang="en-US" dirty="0"/>
              <a:t>并行地合并取样结果</a:t>
            </a:r>
            <a:endParaRPr lang="zh-SG" altLang="en-US" dirty="0"/>
          </a:p>
        </p:txBody>
      </p:sp>
      <p:cxnSp>
        <p:nvCxnSpPr>
          <p:cNvPr id="41" name="直接连接符 40">
            <a:extLst>
              <a:ext uri="{FF2B5EF4-FFF2-40B4-BE49-F238E27FC236}">
                <a16:creationId xmlns:a16="http://schemas.microsoft.com/office/drawing/2014/main" id="{B97F8056-885C-4FC9-8026-85916B991B4A}"/>
              </a:ext>
            </a:extLst>
          </p:cNvPr>
          <p:cNvCxnSpPr>
            <a:cxnSpLocks/>
          </p:cNvCxnSpPr>
          <p:nvPr/>
        </p:nvCxnSpPr>
        <p:spPr>
          <a:xfrm>
            <a:off x="551348" y="2913295"/>
            <a:ext cx="2306973" cy="0"/>
          </a:xfrm>
          <a:prstGeom prst="line">
            <a:avLst/>
          </a:prstGeom>
          <a:ln w="19050">
            <a:prstDash val="dashDot"/>
          </a:ln>
        </p:spPr>
        <p:style>
          <a:lnRef idx="1">
            <a:schemeClr val="accent2"/>
          </a:lnRef>
          <a:fillRef idx="0">
            <a:schemeClr val="accent2"/>
          </a:fillRef>
          <a:effectRef idx="0">
            <a:schemeClr val="accent2"/>
          </a:effectRef>
          <a:fontRef idx="minor">
            <a:schemeClr val="tx1"/>
          </a:fontRef>
        </p:style>
      </p:cxnSp>
      <p:sp>
        <p:nvSpPr>
          <p:cNvPr id="42" name="文本框 41">
            <a:extLst>
              <a:ext uri="{FF2B5EF4-FFF2-40B4-BE49-F238E27FC236}">
                <a16:creationId xmlns:a16="http://schemas.microsoft.com/office/drawing/2014/main" id="{FDEEEC0A-8263-4D7D-8E3F-18CC1B68A12A}"/>
              </a:ext>
            </a:extLst>
          </p:cNvPr>
          <p:cNvSpPr txBox="1"/>
          <p:nvPr/>
        </p:nvSpPr>
        <p:spPr>
          <a:xfrm>
            <a:off x="2729621" y="2254745"/>
            <a:ext cx="2702325" cy="584775"/>
          </a:xfrm>
          <a:prstGeom prst="rect">
            <a:avLst/>
          </a:prstGeom>
          <a:noFill/>
        </p:spPr>
        <p:txBody>
          <a:bodyPr wrap="square" rtlCol="0">
            <a:spAutoFit/>
          </a:bodyPr>
          <a:lstStyle/>
          <a:p>
            <a:r>
              <a:rPr lang="zh-CN" altLang="en-US" sz="1600" dirty="0">
                <a:solidFill>
                  <a:schemeClr val="accent2">
                    <a:lumMod val="75000"/>
                  </a:schemeClr>
                </a:solidFill>
              </a:rPr>
              <a:t>在某一时间点</a:t>
            </a:r>
            <a:br>
              <a:rPr lang="en-US" altLang="zh-CN" sz="1600" dirty="0">
                <a:solidFill>
                  <a:schemeClr val="accent2">
                    <a:lumMod val="75000"/>
                  </a:schemeClr>
                </a:solidFill>
              </a:rPr>
            </a:br>
            <a:r>
              <a:rPr lang="zh-CN" altLang="en-US" sz="1600" dirty="0">
                <a:solidFill>
                  <a:schemeClr val="accent2">
                    <a:lumMod val="75000"/>
                  </a:schemeClr>
                </a:solidFill>
              </a:rPr>
              <a:t>收集各取样线程的取样结果</a:t>
            </a:r>
            <a:endParaRPr lang="zh-SG" altLang="en-US" sz="1600" dirty="0">
              <a:solidFill>
                <a:schemeClr val="accent2">
                  <a:lumMod val="75000"/>
                </a:schemeClr>
              </a:solidFill>
            </a:endParaRPr>
          </a:p>
        </p:txBody>
      </p:sp>
      <p:cxnSp>
        <p:nvCxnSpPr>
          <p:cNvPr id="43" name="直接箭头连接符 42">
            <a:extLst>
              <a:ext uri="{FF2B5EF4-FFF2-40B4-BE49-F238E27FC236}">
                <a16:creationId xmlns:a16="http://schemas.microsoft.com/office/drawing/2014/main" id="{5D084CCF-66BB-45E0-86CE-2C5DA8E7326D}"/>
              </a:ext>
            </a:extLst>
          </p:cNvPr>
          <p:cNvCxnSpPr>
            <a:cxnSpLocks/>
          </p:cNvCxnSpPr>
          <p:nvPr/>
        </p:nvCxnSpPr>
        <p:spPr>
          <a:xfrm>
            <a:off x="6252230" y="5633813"/>
            <a:ext cx="13094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文本框 44">
            <a:extLst>
              <a:ext uri="{FF2B5EF4-FFF2-40B4-BE49-F238E27FC236}">
                <a16:creationId xmlns:a16="http://schemas.microsoft.com/office/drawing/2014/main" id="{2081FD0A-1756-4C16-BA79-DF83540C3F83}"/>
              </a:ext>
            </a:extLst>
          </p:cNvPr>
          <p:cNvSpPr txBox="1"/>
          <p:nvPr/>
        </p:nvSpPr>
        <p:spPr>
          <a:xfrm>
            <a:off x="7386324" y="5202628"/>
            <a:ext cx="4807390" cy="1200329"/>
          </a:xfrm>
          <a:prstGeom prst="rect">
            <a:avLst/>
          </a:prstGeom>
          <a:noFill/>
        </p:spPr>
        <p:txBody>
          <a:bodyPr wrap="square" rtlCol="0">
            <a:spAutoFit/>
          </a:bodyPr>
          <a:lstStyle/>
          <a:p>
            <a:r>
              <a:rPr lang="zh-CN" altLang="en-US" sz="2400" dirty="0"/>
              <a:t>将所有取样结果合并为一个</a:t>
            </a:r>
            <a:endParaRPr lang="en-US" altLang="zh-CN" sz="2400" dirty="0"/>
          </a:p>
          <a:p>
            <a:r>
              <a:rPr lang="zh-CN" altLang="en-US" sz="2400" dirty="0"/>
              <a:t>此即为并行蓄水池取样算法的结果</a:t>
            </a:r>
            <a:endParaRPr lang="en-US" altLang="zh-CN" sz="2400" dirty="0"/>
          </a:p>
          <a:p>
            <a:r>
              <a:rPr lang="zh-CN" altLang="en-US" sz="2400" dirty="0"/>
              <a:t>长度为</a:t>
            </a:r>
            <a:r>
              <a:rPr lang="en-US" altLang="zh-CN" sz="2400" dirty="0"/>
              <a:t>k</a:t>
            </a:r>
            <a:endParaRPr lang="zh-SG" altLang="en-US" sz="2400" dirty="0"/>
          </a:p>
        </p:txBody>
      </p:sp>
      <p:sp>
        <p:nvSpPr>
          <p:cNvPr id="46" name="左大括号 45">
            <a:extLst>
              <a:ext uri="{FF2B5EF4-FFF2-40B4-BE49-F238E27FC236}">
                <a16:creationId xmlns:a16="http://schemas.microsoft.com/office/drawing/2014/main" id="{6077E49D-D48F-4E8C-BE5D-C9A82519D2DF}"/>
              </a:ext>
            </a:extLst>
          </p:cNvPr>
          <p:cNvSpPr/>
          <p:nvPr/>
        </p:nvSpPr>
        <p:spPr>
          <a:xfrm rot="16200000">
            <a:off x="5695158" y="3500267"/>
            <a:ext cx="106681" cy="29208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SG" altLang="en-US"/>
          </a:p>
        </p:txBody>
      </p:sp>
      <p:sp>
        <p:nvSpPr>
          <p:cNvPr id="47" name="左大括号 46">
            <a:extLst>
              <a:ext uri="{FF2B5EF4-FFF2-40B4-BE49-F238E27FC236}">
                <a16:creationId xmlns:a16="http://schemas.microsoft.com/office/drawing/2014/main" id="{21A850FC-D6AB-490C-A65C-606001586745}"/>
              </a:ext>
            </a:extLst>
          </p:cNvPr>
          <p:cNvSpPr/>
          <p:nvPr/>
        </p:nvSpPr>
        <p:spPr>
          <a:xfrm rot="16200000">
            <a:off x="6555752" y="3289791"/>
            <a:ext cx="106679" cy="713722"/>
          </a:xfrm>
          <a:prstGeom prst="leftBrace">
            <a:avLst>
              <a:gd name="adj1" fmla="val 8333"/>
              <a:gd name="adj2" fmla="val 5035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SG" altLang="en-US"/>
          </a:p>
        </p:txBody>
      </p:sp>
      <p:sp>
        <p:nvSpPr>
          <p:cNvPr id="48" name="左大括号 47">
            <a:extLst>
              <a:ext uri="{FF2B5EF4-FFF2-40B4-BE49-F238E27FC236}">
                <a16:creationId xmlns:a16="http://schemas.microsoft.com/office/drawing/2014/main" id="{81C774DC-7EF4-4C97-A3F8-C2B0FEA7FB06}"/>
              </a:ext>
            </a:extLst>
          </p:cNvPr>
          <p:cNvSpPr/>
          <p:nvPr/>
        </p:nvSpPr>
        <p:spPr>
          <a:xfrm rot="16200000">
            <a:off x="6143325" y="4666483"/>
            <a:ext cx="73065" cy="85846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SG" altLang="en-US"/>
          </a:p>
        </p:txBody>
      </p:sp>
      <p:sp>
        <p:nvSpPr>
          <p:cNvPr id="49" name="文本框 48">
            <a:extLst>
              <a:ext uri="{FF2B5EF4-FFF2-40B4-BE49-F238E27FC236}">
                <a16:creationId xmlns:a16="http://schemas.microsoft.com/office/drawing/2014/main" id="{832060A2-4120-4290-A3CF-2716B0CE39E6}"/>
              </a:ext>
            </a:extLst>
          </p:cNvPr>
          <p:cNvSpPr txBox="1"/>
          <p:nvPr/>
        </p:nvSpPr>
        <p:spPr>
          <a:xfrm>
            <a:off x="676338" y="4456024"/>
            <a:ext cx="2305614" cy="646331"/>
          </a:xfrm>
          <a:prstGeom prst="rect">
            <a:avLst/>
          </a:prstGeom>
          <a:noFill/>
        </p:spPr>
        <p:txBody>
          <a:bodyPr wrap="square" rtlCol="0">
            <a:spAutoFit/>
          </a:bodyPr>
          <a:lstStyle/>
          <a:p>
            <a:r>
              <a:rPr lang="en-US" altLang="zh-CN" dirty="0">
                <a:solidFill>
                  <a:schemeClr val="accent1">
                    <a:lumMod val="75000"/>
                  </a:schemeClr>
                </a:solidFill>
              </a:rPr>
              <a:t>X</a:t>
            </a:r>
            <a:r>
              <a:rPr lang="zh-CN" altLang="en-US" dirty="0">
                <a:solidFill>
                  <a:schemeClr val="accent1">
                    <a:lumMod val="75000"/>
                  </a:schemeClr>
                </a:solidFill>
              </a:rPr>
              <a:t>个取样线程处理长短不一的数据流</a:t>
            </a:r>
            <a:endParaRPr lang="zh-SG" altLang="en-US" dirty="0">
              <a:solidFill>
                <a:schemeClr val="accent1">
                  <a:lumMod val="75000"/>
                </a:schemeClr>
              </a:solidFill>
            </a:endParaRPr>
          </a:p>
        </p:txBody>
      </p:sp>
      <p:sp>
        <p:nvSpPr>
          <p:cNvPr id="50" name="文本框 49">
            <a:extLst>
              <a:ext uri="{FF2B5EF4-FFF2-40B4-BE49-F238E27FC236}">
                <a16:creationId xmlns:a16="http://schemas.microsoft.com/office/drawing/2014/main" id="{BC49064B-121B-40FF-9523-4F1D84FA4F5F}"/>
              </a:ext>
            </a:extLst>
          </p:cNvPr>
          <p:cNvSpPr txBox="1"/>
          <p:nvPr/>
        </p:nvSpPr>
        <p:spPr>
          <a:xfrm>
            <a:off x="7497168" y="2725101"/>
            <a:ext cx="2369819" cy="646331"/>
          </a:xfrm>
          <a:prstGeom prst="rect">
            <a:avLst/>
          </a:prstGeom>
          <a:noFill/>
        </p:spPr>
        <p:txBody>
          <a:bodyPr wrap="square" rtlCol="0">
            <a:spAutoFit/>
          </a:bodyPr>
          <a:lstStyle/>
          <a:p>
            <a:r>
              <a:rPr lang="zh-CN" altLang="en-US" dirty="0">
                <a:solidFill>
                  <a:schemeClr val="accent2">
                    <a:lumMod val="75000"/>
                  </a:schemeClr>
                </a:solidFill>
              </a:rPr>
              <a:t>来自各取样线程的取样结果等长，均为</a:t>
            </a:r>
            <a:r>
              <a:rPr lang="en-US" altLang="zh-CN" dirty="0">
                <a:solidFill>
                  <a:schemeClr val="accent2">
                    <a:lumMod val="75000"/>
                  </a:schemeClr>
                </a:solidFill>
              </a:rPr>
              <a:t>k</a:t>
            </a:r>
            <a:endParaRPr lang="zh-SG" altLang="en-US" dirty="0">
              <a:solidFill>
                <a:schemeClr val="accent2">
                  <a:lumMod val="75000"/>
                </a:schemeClr>
              </a:solidFill>
            </a:endParaRPr>
          </a:p>
        </p:txBody>
      </p:sp>
      <p:cxnSp>
        <p:nvCxnSpPr>
          <p:cNvPr id="56" name="直接箭头连接符 55">
            <a:extLst>
              <a:ext uri="{FF2B5EF4-FFF2-40B4-BE49-F238E27FC236}">
                <a16:creationId xmlns:a16="http://schemas.microsoft.com/office/drawing/2014/main" id="{78BFFD8B-0C79-4D50-8812-72A161B15718}"/>
              </a:ext>
            </a:extLst>
          </p:cNvPr>
          <p:cNvCxnSpPr>
            <a:cxnSpLocks/>
          </p:cNvCxnSpPr>
          <p:nvPr/>
        </p:nvCxnSpPr>
        <p:spPr>
          <a:xfrm>
            <a:off x="5296853" y="3255178"/>
            <a:ext cx="0" cy="19635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文本框 58">
            <a:extLst>
              <a:ext uri="{FF2B5EF4-FFF2-40B4-BE49-F238E27FC236}">
                <a16:creationId xmlns:a16="http://schemas.microsoft.com/office/drawing/2014/main" id="{62B0C5AD-0994-4AA7-9606-C072C7F7DF67}"/>
              </a:ext>
            </a:extLst>
          </p:cNvPr>
          <p:cNvSpPr txBox="1"/>
          <p:nvPr/>
        </p:nvSpPr>
        <p:spPr>
          <a:xfrm>
            <a:off x="3842782" y="3891853"/>
            <a:ext cx="1589165" cy="923330"/>
          </a:xfrm>
          <a:prstGeom prst="rect">
            <a:avLst/>
          </a:prstGeom>
          <a:noFill/>
        </p:spPr>
        <p:txBody>
          <a:bodyPr wrap="square" rtlCol="0">
            <a:spAutoFit/>
          </a:bodyPr>
          <a:lstStyle/>
          <a:p>
            <a:r>
              <a:rPr lang="zh-CN" altLang="en-US" dirty="0"/>
              <a:t>并行地将取样结果两两合并</a:t>
            </a:r>
            <a:endParaRPr lang="en-US" altLang="zh-CN" dirty="0"/>
          </a:p>
          <a:p>
            <a:r>
              <a:rPr lang="zh-CN" altLang="en-US" dirty="0"/>
              <a:t>共合并</a:t>
            </a:r>
            <a:r>
              <a:rPr lang="en-US" altLang="zh-CN" dirty="0"/>
              <a:t>X - 1</a:t>
            </a:r>
            <a:r>
              <a:rPr lang="zh-CN" altLang="en-US" dirty="0"/>
              <a:t>次</a:t>
            </a:r>
            <a:endParaRPr lang="zh-SG" altLang="en-US" dirty="0"/>
          </a:p>
        </p:txBody>
      </p:sp>
      <p:cxnSp>
        <p:nvCxnSpPr>
          <p:cNvPr id="63" name="直接连接符 62">
            <a:extLst>
              <a:ext uri="{FF2B5EF4-FFF2-40B4-BE49-F238E27FC236}">
                <a16:creationId xmlns:a16="http://schemas.microsoft.com/office/drawing/2014/main" id="{9E772C1F-66FE-4406-9803-92B41FC1BCAC}"/>
              </a:ext>
            </a:extLst>
          </p:cNvPr>
          <p:cNvCxnSpPr>
            <a:cxnSpLocks/>
          </p:cNvCxnSpPr>
          <p:nvPr/>
        </p:nvCxnSpPr>
        <p:spPr>
          <a:xfrm>
            <a:off x="5880606" y="2369813"/>
            <a:ext cx="0" cy="1042942"/>
          </a:xfrm>
          <a:prstGeom prst="line">
            <a:avLst/>
          </a:prstGeom>
          <a:ln w="76200"/>
        </p:spPr>
        <p:style>
          <a:lnRef idx="1">
            <a:schemeClr val="accent2"/>
          </a:lnRef>
          <a:fillRef idx="0">
            <a:schemeClr val="accent2"/>
          </a:fillRef>
          <a:effectRef idx="0">
            <a:schemeClr val="accent2"/>
          </a:effectRef>
          <a:fontRef idx="minor">
            <a:schemeClr val="tx1"/>
          </a:fontRef>
        </p:style>
      </p:cxnSp>
      <p:cxnSp>
        <p:nvCxnSpPr>
          <p:cNvPr id="64" name="直接连接符 63">
            <a:extLst>
              <a:ext uri="{FF2B5EF4-FFF2-40B4-BE49-F238E27FC236}">
                <a16:creationId xmlns:a16="http://schemas.microsoft.com/office/drawing/2014/main" id="{C721414A-0043-4ABD-BE44-6CF8F988B6F1}"/>
              </a:ext>
            </a:extLst>
          </p:cNvPr>
          <p:cNvCxnSpPr>
            <a:cxnSpLocks/>
          </p:cNvCxnSpPr>
          <p:nvPr/>
        </p:nvCxnSpPr>
        <p:spPr>
          <a:xfrm>
            <a:off x="6177562" y="2369811"/>
            <a:ext cx="0" cy="1042942"/>
          </a:xfrm>
          <a:prstGeom prst="line">
            <a:avLst/>
          </a:prstGeom>
          <a:ln w="76200"/>
        </p:spPr>
        <p:style>
          <a:lnRef idx="1">
            <a:schemeClr val="accent2"/>
          </a:lnRef>
          <a:fillRef idx="0">
            <a:schemeClr val="accent2"/>
          </a:fillRef>
          <a:effectRef idx="0">
            <a:schemeClr val="accent2"/>
          </a:effectRef>
          <a:fontRef idx="minor">
            <a:schemeClr val="tx1"/>
          </a:fontRef>
        </p:style>
      </p:cxnSp>
      <p:cxnSp>
        <p:nvCxnSpPr>
          <p:cNvPr id="65" name="直接连接符 64">
            <a:extLst>
              <a:ext uri="{FF2B5EF4-FFF2-40B4-BE49-F238E27FC236}">
                <a16:creationId xmlns:a16="http://schemas.microsoft.com/office/drawing/2014/main" id="{8344912B-A0A5-45FE-AA26-FD8D1C6C37B4}"/>
              </a:ext>
            </a:extLst>
          </p:cNvPr>
          <p:cNvCxnSpPr>
            <a:cxnSpLocks/>
          </p:cNvCxnSpPr>
          <p:nvPr/>
        </p:nvCxnSpPr>
        <p:spPr>
          <a:xfrm>
            <a:off x="7075567" y="2388296"/>
            <a:ext cx="0" cy="1042942"/>
          </a:xfrm>
          <a:prstGeom prst="line">
            <a:avLst/>
          </a:prstGeom>
          <a:ln w="76200"/>
        </p:spPr>
        <p:style>
          <a:lnRef idx="1">
            <a:schemeClr val="accent2"/>
          </a:lnRef>
          <a:fillRef idx="0">
            <a:schemeClr val="accent2"/>
          </a:fillRef>
          <a:effectRef idx="0">
            <a:schemeClr val="accent2"/>
          </a:effectRef>
          <a:fontRef idx="minor">
            <a:schemeClr val="tx1"/>
          </a:fontRef>
        </p:style>
      </p:cxnSp>
      <p:cxnSp>
        <p:nvCxnSpPr>
          <p:cNvPr id="66" name="直接连接符 65">
            <a:extLst>
              <a:ext uri="{FF2B5EF4-FFF2-40B4-BE49-F238E27FC236}">
                <a16:creationId xmlns:a16="http://schemas.microsoft.com/office/drawing/2014/main" id="{5BB5530C-72B5-40EC-8B50-7387E9F684BE}"/>
              </a:ext>
            </a:extLst>
          </p:cNvPr>
          <p:cNvCxnSpPr>
            <a:cxnSpLocks/>
          </p:cNvCxnSpPr>
          <p:nvPr/>
        </p:nvCxnSpPr>
        <p:spPr>
          <a:xfrm>
            <a:off x="6609091" y="3852661"/>
            <a:ext cx="0" cy="1042942"/>
          </a:xfrm>
          <a:prstGeom prst="line">
            <a:avLst/>
          </a:prstGeom>
          <a:ln w="76200"/>
        </p:spPr>
        <p:style>
          <a:lnRef idx="1">
            <a:schemeClr val="accent2"/>
          </a:lnRef>
          <a:fillRef idx="0">
            <a:schemeClr val="accent2"/>
          </a:fillRef>
          <a:effectRef idx="0">
            <a:schemeClr val="accent2"/>
          </a:effectRef>
          <a:fontRef idx="minor">
            <a:schemeClr val="tx1"/>
          </a:fontRef>
        </p:style>
      </p:cxnSp>
      <p:cxnSp>
        <p:nvCxnSpPr>
          <p:cNvPr id="67" name="直接连接符 66">
            <a:extLst>
              <a:ext uri="{FF2B5EF4-FFF2-40B4-BE49-F238E27FC236}">
                <a16:creationId xmlns:a16="http://schemas.microsoft.com/office/drawing/2014/main" id="{2A32B600-204F-474A-AD34-B7F06BF70F37}"/>
              </a:ext>
            </a:extLst>
          </p:cNvPr>
          <p:cNvCxnSpPr>
            <a:cxnSpLocks/>
          </p:cNvCxnSpPr>
          <p:nvPr/>
        </p:nvCxnSpPr>
        <p:spPr>
          <a:xfrm>
            <a:off x="5748261" y="3845129"/>
            <a:ext cx="0" cy="1042942"/>
          </a:xfrm>
          <a:prstGeom prst="line">
            <a:avLst/>
          </a:prstGeom>
          <a:ln w="76200"/>
        </p:spPr>
        <p:style>
          <a:lnRef idx="1">
            <a:schemeClr val="accent2"/>
          </a:lnRef>
          <a:fillRef idx="0">
            <a:schemeClr val="accent2"/>
          </a:fillRef>
          <a:effectRef idx="0">
            <a:schemeClr val="accent2"/>
          </a:effectRef>
          <a:fontRef idx="minor">
            <a:schemeClr val="tx1"/>
          </a:fontRef>
        </p:style>
      </p:cxnSp>
      <p:cxnSp>
        <p:nvCxnSpPr>
          <p:cNvPr id="68" name="直接连接符 67">
            <a:extLst>
              <a:ext uri="{FF2B5EF4-FFF2-40B4-BE49-F238E27FC236}">
                <a16:creationId xmlns:a16="http://schemas.microsoft.com/office/drawing/2014/main" id="{241DF8C6-8761-40AB-A506-1DFC93CB6D39}"/>
              </a:ext>
            </a:extLst>
          </p:cNvPr>
          <p:cNvCxnSpPr>
            <a:cxnSpLocks/>
          </p:cNvCxnSpPr>
          <p:nvPr/>
        </p:nvCxnSpPr>
        <p:spPr>
          <a:xfrm>
            <a:off x="6177562" y="5190930"/>
            <a:ext cx="0" cy="1042942"/>
          </a:xfrm>
          <a:prstGeom prst="line">
            <a:avLst/>
          </a:prstGeom>
          <a:ln w="76200"/>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661865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平行四边形 26"/>
          <p:cNvSpPr/>
          <p:nvPr/>
        </p:nvSpPr>
        <p:spPr>
          <a:xfrm>
            <a:off x="1" y="0"/>
            <a:ext cx="3478214" cy="6858000"/>
          </a:xfrm>
          <a:prstGeom prst="parallelogram">
            <a:avLst>
              <a:gd name="adj" fmla="val 32668"/>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6143" y="579315"/>
            <a:ext cx="2394674" cy="13063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600" b="1" dirty="0">
                <a:solidFill>
                  <a:schemeClr val="bg1"/>
                </a:solidFill>
                <a:latin typeface="微软雅黑" panose="020B0503020204020204" pitchFamily="34" charset="-122"/>
                <a:ea typeface="微软雅黑" panose="020B0503020204020204" pitchFamily="34" charset="-122"/>
              </a:rPr>
              <a:t>目 录</a:t>
            </a:r>
            <a:endParaRPr lang="en-US" altLang="zh-CN" sz="6600" b="1" dirty="0">
              <a:solidFill>
                <a:schemeClr val="bg1"/>
              </a:solidFill>
              <a:latin typeface="微软雅黑" panose="020B0503020204020204" pitchFamily="34" charset="-122"/>
              <a:ea typeface="微软雅黑" panose="020B0503020204020204" pitchFamily="34" charset="-122"/>
            </a:endParaRPr>
          </a:p>
          <a:p>
            <a:pPr algn="ctr"/>
            <a:r>
              <a:rPr lang="en-US" altLang="zh-CN" sz="2800" dirty="0">
                <a:solidFill>
                  <a:schemeClr val="bg1"/>
                </a:solidFill>
                <a:latin typeface="微软雅黑" panose="020B0503020204020204" pitchFamily="34" charset="-122"/>
                <a:ea typeface="微软雅黑" panose="020B0503020204020204" pitchFamily="34" charset="-122"/>
              </a:rPr>
              <a:t>CONTESTS</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9528307" y="344099"/>
            <a:ext cx="2207560" cy="697048"/>
            <a:chOff x="1416158" y="1776709"/>
            <a:chExt cx="2425399" cy="765832"/>
          </a:xfrm>
        </p:grpSpPr>
        <p:pic>
          <p:nvPicPr>
            <p:cNvPr id="25" name="图片 2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073496" y="1840839"/>
              <a:ext cx="1768061" cy="637573"/>
            </a:xfrm>
            <a:prstGeom prst="rect">
              <a:avLst/>
            </a:prstGeom>
          </p:spPr>
        </p:pic>
        <p:pic>
          <p:nvPicPr>
            <p:cNvPr id="26" name="图片 2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416158" y="1776709"/>
              <a:ext cx="765832" cy="765832"/>
            </a:xfrm>
            <a:prstGeom prst="rect">
              <a:avLst/>
            </a:prstGeom>
          </p:spPr>
        </p:pic>
      </p:grpSp>
      <p:grpSp>
        <p:nvGrpSpPr>
          <p:cNvPr id="30" name="组合 29"/>
          <p:cNvGrpSpPr/>
          <p:nvPr/>
        </p:nvGrpSpPr>
        <p:grpSpPr>
          <a:xfrm>
            <a:off x="3595617" y="2603786"/>
            <a:ext cx="4884184" cy="1041707"/>
            <a:chOff x="6346509" y="1960043"/>
            <a:chExt cx="4884184" cy="1041707"/>
          </a:xfrm>
        </p:grpSpPr>
        <p:sp>
          <p:nvSpPr>
            <p:cNvPr id="34" name="文本框 33"/>
            <p:cNvSpPr txBox="1"/>
            <p:nvPr/>
          </p:nvSpPr>
          <p:spPr>
            <a:xfrm>
              <a:off x="6346509" y="1960043"/>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1</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5" name="直接连接符 34"/>
            <p:cNvCxnSpPr/>
            <p:nvPr/>
          </p:nvCxnSpPr>
          <p:spPr>
            <a:xfrm flipH="1">
              <a:off x="6543677" y="2140750"/>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991352" y="2416975"/>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研究背景和意义</a:t>
              </a:r>
            </a:p>
          </p:txBody>
        </p:sp>
      </p:grpSp>
      <p:grpSp>
        <p:nvGrpSpPr>
          <p:cNvPr id="37" name="组合 36"/>
          <p:cNvGrpSpPr/>
          <p:nvPr/>
        </p:nvGrpSpPr>
        <p:grpSpPr>
          <a:xfrm>
            <a:off x="7720773" y="2603786"/>
            <a:ext cx="4884184" cy="1041707"/>
            <a:chOff x="6346509" y="3007646"/>
            <a:chExt cx="4884184" cy="1041707"/>
          </a:xfrm>
        </p:grpSpPr>
        <p:sp>
          <p:nvSpPr>
            <p:cNvPr id="38" name="文本框 37"/>
            <p:cNvSpPr txBox="1"/>
            <p:nvPr/>
          </p:nvSpPr>
          <p:spPr>
            <a:xfrm>
              <a:off x="6346509" y="3007646"/>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2</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flipH="1">
              <a:off x="6543677" y="3188353"/>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6991352" y="3464578"/>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蓄水池采样算法</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3595617" y="3711008"/>
            <a:ext cx="4884184" cy="1041707"/>
            <a:chOff x="6346509" y="4055249"/>
            <a:chExt cx="4884184" cy="1041707"/>
          </a:xfrm>
        </p:grpSpPr>
        <p:sp>
          <p:nvSpPr>
            <p:cNvPr id="42" name="文本框 41"/>
            <p:cNvSpPr txBox="1"/>
            <p:nvPr/>
          </p:nvSpPr>
          <p:spPr>
            <a:xfrm>
              <a:off x="6346509" y="4055249"/>
              <a:ext cx="545342" cy="830997"/>
            </a:xfrm>
            <a:prstGeom prst="rect">
              <a:avLst/>
            </a:prstGeom>
            <a:noFill/>
          </p:spPr>
          <p:txBody>
            <a:bodyPr wrap="none" rtlCol="0">
              <a:spAutoFit/>
            </a:bodyPr>
            <a:lstStyle/>
            <a:p>
              <a:r>
                <a:rPr lang="en-US" altLang="zh-CN" sz="4800" dirty="0">
                  <a:solidFill>
                    <a:srgbClr val="1E6FB4"/>
                  </a:solidFill>
                  <a:latin typeface="微软雅黑" panose="020B0503020204020204" pitchFamily="34" charset="-122"/>
                  <a:ea typeface="微软雅黑" panose="020B0503020204020204" pitchFamily="34" charset="-122"/>
                  <a:cs typeface="Times New Roman" panose="02020603050405020304" pitchFamily="18" charset="0"/>
                </a:rPr>
                <a:t>3</a:t>
              </a:r>
              <a:endParaRPr lang="zh-CN" altLang="en-US" sz="4800" dirty="0">
                <a:solidFill>
                  <a:srgbClr val="1E6FB4"/>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43" name="直接连接符 42"/>
            <p:cNvCxnSpPr/>
            <p:nvPr/>
          </p:nvCxnSpPr>
          <p:spPr>
            <a:xfrm flipH="1">
              <a:off x="6543677" y="4235956"/>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6991352" y="4512181"/>
              <a:ext cx="4239341" cy="584775"/>
            </a:xfrm>
            <a:prstGeom prst="rect">
              <a:avLst/>
            </a:prstGeom>
            <a:noFill/>
          </p:spPr>
          <p:txBody>
            <a:bodyPr wrap="square" rtlCol="0">
              <a:spAutoFit/>
            </a:bodyPr>
            <a:lstStyle/>
            <a:p>
              <a:r>
                <a:rPr lang="zh-CN" altLang="en-US" sz="3200" dirty="0">
                  <a:solidFill>
                    <a:srgbClr val="1E6FB4"/>
                  </a:solidFill>
                  <a:latin typeface="微软雅黑" panose="020B0503020204020204" pitchFamily="34" charset="-122"/>
                  <a:ea typeface="微软雅黑" panose="020B0503020204020204" pitchFamily="34" charset="-122"/>
                </a:rPr>
                <a:t>代码构建</a:t>
              </a:r>
              <a:endParaRPr lang="en-US" altLang="zh-CN" sz="3200" dirty="0">
                <a:solidFill>
                  <a:srgbClr val="1E6FB4"/>
                </a:solidFill>
                <a:latin typeface="微软雅黑" panose="020B0503020204020204" pitchFamily="34" charset="-122"/>
                <a:ea typeface="微软雅黑" panose="020B0503020204020204" pitchFamily="34" charset="-122"/>
              </a:endParaRPr>
            </a:p>
          </p:txBody>
        </p:sp>
      </p:grpSp>
      <p:grpSp>
        <p:nvGrpSpPr>
          <p:cNvPr id="45" name="组合 44"/>
          <p:cNvGrpSpPr/>
          <p:nvPr/>
        </p:nvGrpSpPr>
        <p:grpSpPr>
          <a:xfrm>
            <a:off x="7720773" y="3721237"/>
            <a:ext cx="4884184" cy="1041707"/>
            <a:chOff x="6346509" y="5102851"/>
            <a:chExt cx="4884184" cy="1041707"/>
          </a:xfrm>
        </p:grpSpPr>
        <p:sp>
          <p:nvSpPr>
            <p:cNvPr id="46" name="文本框 45"/>
            <p:cNvSpPr txBox="1"/>
            <p:nvPr/>
          </p:nvSpPr>
          <p:spPr>
            <a:xfrm>
              <a:off x="6346509" y="5102851"/>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4</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0" name="直接连接符 49"/>
            <p:cNvCxnSpPr/>
            <p:nvPr/>
          </p:nvCxnSpPr>
          <p:spPr>
            <a:xfrm flipH="1">
              <a:off x="6543677" y="5283558"/>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4" name="文本框 53"/>
            <p:cNvSpPr txBox="1"/>
            <p:nvPr/>
          </p:nvSpPr>
          <p:spPr>
            <a:xfrm>
              <a:off x="6991352" y="5559783"/>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实证分析</a:t>
              </a:r>
            </a:p>
          </p:txBody>
        </p:sp>
      </p:grpSp>
      <p:sp>
        <p:nvSpPr>
          <p:cNvPr id="2" name="文本框 1">
            <a:extLst>
              <a:ext uri="{FF2B5EF4-FFF2-40B4-BE49-F238E27FC236}">
                <a16:creationId xmlns:a16="http://schemas.microsoft.com/office/drawing/2014/main" id="{37808880-1A02-4E82-884F-9F556DF9CD53}"/>
              </a:ext>
            </a:extLst>
          </p:cNvPr>
          <p:cNvSpPr txBox="1"/>
          <p:nvPr/>
        </p:nvSpPr>
        <p:spPr>
          <a:xfrm>
            <a:off x="3868288" y="1498079"/>
            <a:ext cx="6036880" cy="461665"/>
          </a:xfrm>
          <a:prstGeom prst="rect">
            <a:avLst/>
          </a:prstGeom>
          <a:noFill/>
        </p:spPr>
        <p:txBody>
          <a:bodyPr wrap="square" rtlCol="0">
            <a:spAutoFit/>
          </a:bodyPr>
          <a:lstStyle/>
          <a:p>
            <a:r>
              <a:rPr lang="zh-CN" altLang="en-US" sz="2400" dirty="0">
                <a:solidFill>
                  <a:srgbClr val="0079BF"/>
                </a:solidFill>
                <a:latin typeface="方正粗宋简体" panose="03000509000000000000" pitchFamily="65" charset="-122"/>
                <a:ea typeface="方正粗宋简体" panose="03000509000000000000" pitchFamily="65" charset="-122"/>
              </a:rPr>
              <a:t>基于</a:t>
            </a:r>
            <a:r>
              <a:rPr lang="en-US" altLang="zh-CN" sz="2400" dirty="0">
                <a:solidFill>
                  <a:srgbClr val="0079BF"/>
                </a:solidFill>
                <a:latin typeface="方正粗宋简体" panose="03000509000000000000" pitchFamily="65" charset="-122"/>
                <a:ea typeface="方正粗宋简体" panose="03000509000000000000" pitchFamily="65" charset="-122"/>
              </a:rPr>
              <a:t>Rust</a:t>
            </a:r>
            <a:r>
              <a:rPr lang="zh-CN" altLang="en-US" sz="2400" dirty="0">
                <a:solidFill>
                  <a:srgbClr val="0079BF"/>
                </a:solidFill>
                <a:latin typeface="方正粗宋简体" panose="03000509000000000000" pitchFamily="65" charset="-122"/>
                <a:ea typeface="方正粗宋简体" panose="03000509000000000000" pitchFamily="65" charset="-122"/>
              </a:rPr>
              <a:t>的高并发场景技术探索与应用</a:t>
            </a:r>
            <a:endParaRPr lang="zh-SG" altLang="en-US" dirty="0"/>
          </a:p>
        </p:txBody>
      </p:sp>
      <p:grpSp>
        <p:nvGrpSpPr>
          <p:cNvPr id="29" name="组合 28">
            <a:extLst>
              <a:ext uri="{FF2B5EF4-FFF2-40B4-BE49-F238E27FC236}">
                <a16:creationId xmlns:a16="http://schemas.microsoft.com/office/drawing/2014/main" id="{2E5BAEB6-8AD5-412B-9570-9D0085EA3CEA}"/>
              </a:ext>
            </a:extLst>
          </p:cNvPr>
          <p:cNvGrpSpPr/>
          <p:nvPr/>
        </p:nvGrpSpPr>
        <p:grpSpPr>
          <a:xfrm>
            <a:off x="3595617" y="4998937"/>
            <a:ext cx="4884184" cy="1041707"/>
            <a:chOff x="6346509" y="4055249"/>
            <a:chExt cx="4884184" cy="1041707"/>
          </a:xfrm>
        </p:grpSpPr>
        <p:sp>
          <p:nvSpPr>
            <p:cNvPr id="31" name="文本框 30">
              <a:extLst>
                <a:ext uri="{FF2B5EF4-FFF2-40B4-BE49-F238E27FC236}">
                  <a16:creationId xmlns:a16="http://schemas.microsoft.com/office/drawing/2014/main" id="{69B2228E-8CB3-4DA8-946A-7806F90519B0}"/>
                </a:ext>
              </a:extLst>
            </p:cNvPr>
            <p:cNvSpPr txBox="1"/>
            <p:nvPr/>
          </p:nvSpPr>
          <p:spPr>
            <a:xfrm>
              <a:off x="6346509" y="4055249"/>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5</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2" name="直接连接符 31">
              <a:extLst>
                <a:ext uri="{FF2B5EF4-FFF2-40B4-BE49-F238E27FC236}">
                  <a16:creationId xmlns:a16="http://schemas.microsoft.com/office/drawing/2014/main" id="{AD820025-2BD4-4711-A5D3-A0D592819F1A}"/>
                </a:ext>
              </a:extLst>
            </p:cNvPr>
            <p:cNvCxnSpPr/>
            <p:nvPr/>
          </p:nvCxnSpPr>
          <p:spPr>
            <a:xfrm flipH="1">
              <a:off x="6543677" y="4235956"/>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1F8F3F08-5450-4EC3-9E4D-B5B4F901B07D}"/>
                </a:ext>
              </a:extLst>
            </p:cNvPr>
            <p:cNvSpPr txBox="1"/>
            <p:nvPr/>
          </p:nvSpPr>
          <p:spPr>
            <a:xfrm>
              <a:off x="6991352" y="4512181"/>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结论和展望</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43816040"/>
      </p:ext>
    </p:extLst>
  </p:cSld>
  <p:clrMapOvr>
    <a:masterClrMapping/>
  </p:clrMapOvr>
</p:sld>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4797</TotalTime>
  <Words>3095</Words>
  <Application>Microsoft Office PowerPoint</Application>
  <PresentationFormat>宽屏</PresentationFormat>
  <Paragraphs>340</Paragraphs>
  <Slides>25</Slides>
  <Notes>24</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25</vt:i4>
      </vt:variant>
    </vt:vector>
  </HeadingPairs>
  <TitlesOfParts>
    <vt:vector size="36" baseType="lpstr">
      <vt:lpstr>等线</vt:lpstr>
      <vt:lpstr>方正粗宋简体</vt:lpstr>
      <vt:lpstr>微软雅黑</vt:lpstr>
      <vt:lpstr>Arial</vt:lpstr>
      <vt:lpstr>Arial Black</vt:lpstr>
      <vt:lpstr>Calibri</vt:lpstr>
      <vt:lpstr>Calibri Light</vt:lpstr>
      <vt:lpstr>Cambria Math</vt:lpstr>
      <vt:lpstr>Times New Roman</vt:lpstr>
      <vt:lpstr>Office Theme</vt:lpstr>
      <vt:lpstr>Microsoft Visio Drawing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顾建</dc:creator>
  <cp:lastModifiedBy>李 云汉</cp:lastModifiedBy>
  <cp:revision>245</cp:revision>
  <dcterms:created xsi:type="dcterms:W3CDTF">2015-11-22T14:34:47Z</dcterms:created>
  <dcterms:modified xsi:type="dcterms:W3CDTF">2023-06-02T02:47:18Z</dcterms:modified>
</cp:coreProperties>
</file>

<file path=docProps/thumbnail.jpeg>
</file>